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81" r:id="rId4"/>
    <p:sldId id="259" r:id="rId5"/>
    <p:sldId id="325" r:id="rId6"/>
    <p:sldId id="324" r:id="rId7"/>
    <p:sldId id="337" r:id="rId8"/>
    <p:sldId id="351" r:id="rId9"/>
    <p:sldId id="305" r:id="rId10"/>
    <p:sldId id="352" r:id="rId11"/>
    <p:sldId id="274" r:id="rId12"/>
    <p:sldId id="294" r:id="rId13"/>
    <p:sldId id="261" r:id="rId14"/>
    <p:sldId id="272" r:id="rId15"/>
    <p:sldId id="339" r:id="rId16"/>
    <p:sldId id="350" r:id="rId17"/>
    <p:sldId id="344" r:id="rId18"/>
    <p:sldId id="345" r:id="rId19"/>
    <p:sldId id="346" r:id="rId20"/>
    <p:sldId id="347" r:id="rId21"/>
    <p:sldId id="348" r:id="rId22"/>
    <p:sldId id="316" r:id="rId23"/>
    <p:sldId id="340" r:id="rId24"/>
    <p:sldId id="268" r:id="rId25"/>
    <p:sldId id="349" r:id="rId26"/>
    <p:sldId id="271" r:id="rId27"/>
    <p:sldId id="302" r:id="rId28"/>
    <p:sldId id="313" r:id="rId29"/>
    <p:sldId id="333" r:id="rId30"/>
    <p:sldId id="332" r:id="rId31"/>
    <p:sldId id="286" r:id="rId32"/>
    <p:sldId id="322" r:id="rId33"/>
    <p:sldId id="314" r:id="rId34"/>
  </p:sldIdLst>
  <p:sldSz cx="9144000" cy="6858000" type="screen4x3"/>
  <p:notesSz cx="6797675" cy="98742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25FFFF"/>
    <a:srgbClr val="FFFFCC"/>
    <a:srgbClr val="FFFF00"/>
    <a:srgbClr val="CC0066"/>
    <a:srgbClr val="66FF66"/>
    <a:srgbClr val="FF9900"/>
    <a:srgbClr val="66FF33"/>
    <a:srgbClr val="9A0E4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250" autoAdjust="0"/>
    <p:restoredTop sz="96437" autoAdjust="0"/>
  </p:normalViewPr>
  <p:slideViewPr>
    <p:cSldViewPr>
      <p:cViewPr>
        <p:scale>
          <a:sx n="100" d="100"/>
          <a:sy n="100" d="100"/>
        </p:scale>
        <p:origin x="-76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Relationship Id="rId4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avina\&#1056;&#1072;&#1073;&#1086;&#1095;&#1080;&#1081;%20&#1089;&#1090;&#1086;&#1083;\&#1071;&#1085;&#1072;%20&#1057;&#1072;&#1074;&#1080;&#1085;&#1072;\&#1057;&#1072;&#1074;&#1080;&#1085;&#1072;%20(&#1088;&#1072;&#1073;&#1086;&#1090;&#1072;)\&#1057;&#1051;&#1040;&#1049;&#1044;&#1067;%202013\&#1048;&#1089;&#1093;&#1086;&#1076;&#1085;&#1080;&#1082;&#1080;%20&#1076;&#1083;&#1103;%20&#1089;&#1083;&#1072;&#1081;&#1076;&#1086;&#1074;%20(&#1090;&#1072;&#1073;&#1083;&#1080;&#1094;&#1099;)%20201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836152425391373E-2"/>
          <c:y val="3.644329394650412E-2"/>
          <c:w val="0.63101341498979824"/>
          <c:h val="0.84317326500460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Лист1!$B$2:$B$3</c:f>
              <c:numCache>
                <c:formatCode>_-* #,##0.0_р_._-;\-* #,##0.0_р_._-;_-* "-"??_р_._-;_-@_-</c:formatCode>
                <c:ptCount val="2"/>
                <c:pt idx="0">
                  <c:v>661.8</c:v>
                </c:pt>
                <c:pt idx="1">
                  <c:v>809.2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2B-40C2-BFBC-B6B9A8E1B01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F99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Лист1!$C$2:$C$3</c:f>
              <c:numCache>
                <c:formatCode>_-* #,##0.0_р_._-;\-* #,##0.0_р_._-;_-* "-"??_р_._-;_-@_-</c:formatCode>
                <c:ptCount val="2"/>
                <c:pt idx="0">
                  <c:v>760.7</c:v>
                </c:pt>
                <c:pt idx="1">
                  <c:v>801.5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2B-40C2-BFBC-B6B9A8E1B01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источник финансирования дефицита бюджета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Лист1!$D$2:$D$3</c:f>
              <c:numCache>
                <c:formatCode>_-* #,##0.0_р_._-;\-* #,##0.0_р_._-;_-* "-"??_р_._-;_-@_-</c:formatCode>
                <c:ptCount val="2"/>
                <c:pt idx="0">
                  <c:v>-98.900000000000091</c:v>
                </c:pt>
                <c:pt idx="1">
                  <c:v>7.7000000000000455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E2B-40C2-BFBC-B6B9A8E1B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1621120"/>
        <c:axId val="31622656"/>
        <c:axId val="0"/>
      </c:bar3DChart>
      <c:catAx>
        <c:axId val="31621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1622656"/>
        <c:crosses val="autoZero"/>
        <c:auto val="1"/>
        <c:lblAlgn val="ctr"/>
        <c:lblOffset val="100"/>
        <c:noMultiLvlLbl val="0"/>
      </c:catAx>
      <c:valAx>
        <c:axId val="31622656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3162112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2519369106639464"/>
          <c:y val="0.68225237369373182"/>
          <c:w val="0.27480630893360825"/>
          <c:h val="0.3089428702797660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060072178477688"/>
          <c:y val="0.10228125000000002"/>
          <c:w val="0.52169619422572178"/>
          <c:h val="0.694060285433070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Государственная пошлина</c:v>
                </c:pt>
                <c:pt idx="1">
                  <c:v>Патентная система налогообложения</c:v>
                </c:pt>
                <c:pt idx="2">
                  <c:v>Единый сельскохозяйственный налог</c:v>
                </c:pt>
                <c:pt idx="3">
                  <c:v>Единый налог на вмененный доход</c:v>
                </c:pt>
                <c:pt idx="4">
                  <c:v>Акцизы</c:v>
                </c:pt>
                <c:pt idx="5">
                  <c:v>Налог на доходы физических лиц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</c:v>
                </c:pt>
                <c:pt idx="1">
                  <c:v>0.1</c:v>
                </c:pt>
                <c:pt idx="2">
                  <c:v>1.7</c:v>
                </c:pt>
                <c:pt idx="3">
                  <c:v>8.1</c:v>
                </c:pt>
                <c:pt idx="4">
                  <c:v>7.3</c:v>
                </c:pt>
                <c:pt idx="5">
                  <c:v>118.5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C4-4453-935C-541EAF43F8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Государственная пошлина</c:v>
                </c:pt>
                <c:pt idx="1">
                  <c:v>Патентная система налогообложения</c:v>
                </c:pt>
                <c:pt idx="2">
                  <c:v>Единый сельскохозяйственный налог</c:v>
                </c:pt>
                <c:pt idx="3">
                  <c:v>Единый налог на вмененный доход</c:v>
                </c:pt>
                <c:pt idx="4">
                  <c:v>Акцизы</c:v>
                </c:pt>
                <c:pt idx="5">
                  <c:v>Налог на доходы физических лиц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2.1</c:v>
                </c:pt>
                <c:pt idx="1">
                  <c:v>0.1</c:v>
                </c:pt>
                <c:pt idx="2">
                  <c:v>2.2999999999999998</c:v>
                </c:pt>
                <c:pt idx="3">
                  <c:v>10.4</c:v>
                </c:pt>
                <c:pt idx="4">
                  <c:v>8.6</c:v>
                </c:pt>
                <c:pt idx="5">
                  <c:v>131.1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C4-4453-935C-541EAF43F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039872"/>
        <c:axId val="33041408"/>
      </c:barChart>
      <c:catAx>
        <c:axId val="33039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041408"/>
        <c:crosses val="autoZero"/>
        <c:auto val="1"/>
        <c:lblAlgn val="ctr"/>
        <c:lblOffset val="100"/>
        <c:noMultiLvlLbl val="0"/>
      </c:catAx>
      <c:valAx>
        <c:axId val="330414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039872"/>
        <c:crosses val="autoZero"/>
        <c:crossBetween val="between"/>
      </c:valAx>
      <c:spPr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862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</a:rPr>
              <a:t>Млн. руб. 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1790123456790126E-2"/>
                  <c:y val="9.530039083776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FABC-499C-91AC-A23C19BEC7A0}"/>
                </c:ext>
              </c:extLst>
            </c:dLbl>
            <c:dLbl>
              <c:idx val="1"/>
              <c:layout>
                <c:manualLayout>
                  <c:x val="8.6419753086419693E-2"/>
                  <c:y val="0.11250394182346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ABC-499C-91AC-A23C19BEC7A0}"/>
                </c:ext>
              </c:extLst>
            </c:dLbl>
            <c:dLbl>
              <c:idx val="2"/>
              <c:layout>
                <c:manualLayout>
                  <c:x val="8.1790123456790015E-2"/>
                  <c:y val="0.118826531099792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Лист1!$A$3:$A$4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Лист1!$B$3:$B$4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BC-499C-91AC-A23C19BEC7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0987654320987595E-2"/>
                  <c:y val="4.9845671638938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ABC-499C-91AC-A23C19BEC7A0}"/>
                </c:ext>
              </c:extLst>
            </c:dLbl>
            <c:dLbl>
              <c:idx val="1"/>
              <c:layout>
                <c:manualLayout>
                  <c:x val="6.6358024691358028E-2"/>
                  <c:y val="1.7546991313654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ABC-499C-91AC-A23C19BEC7A0}"/>
                </c:ext>
              </c:extLst>
            </c:dLbl>
            <c:dLbl>
              <c:idx val="2"/>
              <c:layout>
                <c:manualLayout>
                  <c:x val="6.790123456790112E-2"/>
                  <c:y val="3.0618364597169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>
                          <a:shade val="95000"/>
                          <a:satMod val="10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Лист1!$A$3:$A$4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Лист1!$C$3:$C$4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BC-499C-91AC-A23C19BEC7A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1790123456790181E-2"/>
                  <c:y val="8.31156172656645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ABC-499C-91AC-A23C19BEC7A0}"/>
                </c:ext>
              </c:extLst>
            </c:dLbl>
            <c:dLbl>
              <c:idx val="1"/>
              <c:layout>
                <c:manualLayout>
                  <c:x val="7.716049382716049E-2"/>
                  <c:y val="4.7818284327309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ABC-499C-91AC-A23C19BEC7A0}"/>
                </c:ext>
              </c:extLst>
            </c:dLbl>
            <c:dLbl>
              <c:idx val="2"/>
              <c:layout>
                <c:manualLayout>
                  <c:x val="8.3333333333333329E-2"/>
                  <c:y val="3.0689269639836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Лист1!$A$3:$A$4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Лист1!$D$3:$D$4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ABC-499C-91AC-A23C19BEC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33864704"/>
        <c:axId val="33112832"/>
        <c:axId val="33120256"/>
      </c:bar3DChart>
      <c:catAx>
        <c:axId val="3386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112832"/>
        <c:crosses val="autoZero"/>
        <c:auto val="1"/>
        <c:lblAlgn val="ctr"/>
        <c:lblOffset val="100"/>
        <c:noMultiLvlLbl val="0"/>
      </c:catAx>
      <c:valAx>
        <c:axId val="3311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864704"/>
        <c:crosses val="autoZero"/>
        <c:crossBetween val="between"/>
      </c:valAx>
      <c:serAx>
        <c:axId val="3312025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112832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0740971478228558"/>
          <c:y val="2.716030900927089E-2"/>
          <c:w val="0.42627937263837357"/>
          <c:h val="0.85018416322626356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3"/>
              <c:layout>
                <c:manualLayout>
                  <c:x val="-1.4668128397635344E-3"/>
                  <c:y val="-2.46931341966176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38D-49BA-989F-8B3EC2E201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FFFF99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Средства массовой информации</c:v>
                </c:pt>
                <c:pt idx="1">
                  <c:v>Физическая культура и спорт</c:v>
                </c:pt>
                <c:pt idx="2">
                  <c:v>Культура и кинематография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</c:v>
                </c:pt>
                <c:pt idx="5">
                  <c:v>Межбюджетные трансферты общего характера бюджетам субъектов РФ и муниципальных образований</c:v>
                </c:pt>
                <c:pt idx="6">
                  <c:v>Жилищно-коммунальное хозяйство</c:v>
                </c:pt>
                <c:pt idx="7">
                  <c:v>Образование</c:v>
                </c:pt>
                <c:pt idx="8">
                  <c:v>Социальная политика</c:v>
                </c:pt>
                <c:pt idx="9">
                  <c:v>Национальная экономика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1.7</c:v>
                </c:pt>
                <c:pt idx="1">
                  <c:v>0.7</c:v>
                </c:pt>
                <c:pt idx="2">
                  <c:v>14.5</c:v>
                </c:pt>
                <c:pt idx="3">
                  <c:v>1.3</c:v>
                </c:pt>
                <c:pt idx="4">
                  <c:v>55.1</c:v>
                </c:pt>
                <c:pt idx="5">
                  <c:v>64</c:v>
                </c:pt>
                <c:pt idx="6">
                  <c:v>123.8</c:v>
                </c:pt>
                <c:pt idx="7">
                  <c:v>393.8</c:v>
                </c:pt>
                <c:pt idx="8">
                  <c:v>55.4</c:v>
                </c:pt>
                <c:pt idx="9">
                  <c:v>42.7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8D-49BA-989F-8B3EC2E201E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1.4668128397635344E-3"/>
                  <c:y val="-7.40735700252837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38D-49BA-989F-8B3EC2E201ED}"/>
                </c:ext>
              </c:extLst>
            </c:dLbl>
            <c:dLbl>
              <c:idx val="9"/>
              <c:layout>
                <c:manualLayout>
                  <c:x val="1.4668128397635344E-3"/>
                  <c:y val="-1.2345595004214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38D-49BA-989F-8B3EC2E201ED}"/>
                </c:ext>
              </c:extLst>
            </c:dLbl>
            <c:dLbl>
              <c:idx val="13"/>
              <c:layout>
                <c:manualLayout>
                  <c:x val="0"/>
                  <c:y val="-2.4691190008428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38D-49BA-989F-8B3EC2E201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25FFF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Средства массовой информации</c:v>
                </c:pt>
                <c:pt idx="1">
                  <c:v>Физическая культура и спорт</c:v>
                </c:pt>
                <c:pt idx="2">
                  <c:v>Культура и кинематография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</c:v>
                </c:pt>
                <c:pt idx="5">
                  <c:v>Межбюджетные трансферты общего характера бюджетам субъектов РФ и муниципальных образований</c:v>
                </c:pt>
                <c:pt idx="6">
                  <c:v>Жилищно-коммунальное хозяйство</c:v>
                </c:pt>
                <c:pt idx="7">
                  <c:v>Образование</c:v>
                </c:pt>
                <c:pt idx="8">
                  <c:v>Социальная политика</c:v>
                </c:pt>
                <c:pt idx="9">
                  <c:v>Национальная экономика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1.4</c:v>
                </c:pt>
                <c:pt idx="1">
                  <c:v>0.8</c:v>
                </c:pt>
                <c:pt idx="2">
                  <c:v>35.5</c:v>
                </c:pt>
                <c:pt idx="3">
                  <c:v>2.2000000000000002</c:v>
                </c:pt>
                <c:pt idx="4">
                  <c:v>55.6</c:v>
                </c:pt>
                <c:pt idx="5">
                  <c:v>69.2</c:v>
                </c:pt>
                <c:pt idx="6">
                  <c:v>149.4</c:v>
                </c:pt>
                <c:pt idx="7">
                  <c:v>385.1</c:v>
                </c:pt>
                <c:pt idx="8">
                  <c:v>42</c:v>
                </c:pt>
                <c:pt idx="9">
                  <c:v>19.5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38D-49BA-989F-8B3EC2E201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3894784"/>
        <c:axId val="33896320"/>
        <c:axId val="0"/>
      </c:bar3DChart>
      <c:catAx>
        <c:axId val="3389478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100" b="1" kern="1200" baseline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3896320"/>
        <c:crosses val="autoZero"/>
        <c:auto val="0"/>
        <c:lblAlgn val="ctr"/>
        <c:lblOffset val="100"/>
        <c:noMultiLvlLbl val="0"/>
      </c:catAx>
      <c:valAx>
        <c:axId val="33896320"/>
        <c:scaling>
          <c:orientation val="minMax"/>
        </c:scaling>
        <c:delete val="0"/>
        <c:axPos val="b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389478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spPr>
    <a:effectLst>
      <a:innerShdw blurRad="114300">
        <a:prstClr val="black"/>
      </a:inn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/>
              <a:t>млн. рублей</a:t>
            </a:r>
          </a:p>
        </c:rich>
      </c:tx>
      <c:layout>
        <c:manualLayout>
          <c:xMode val="edge"/>
          <c:yMode val="edge"/>
          <c:x val="2.2518381689744481E-2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 рублей</c:v>
                </c:pt>
              </c:strCache>
            </c:strRef>
          </c:tx>
          <c:dPt>
            <c:idx val="0"/>
            <c:bubble3D val="0"/>
            <c:spPr>
              <a:solidFill>
                <a:srgbClr val="14DDF8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9F6-46C3-86C5-A2F5A4082B4A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F6-46C3-86C5-A2F5A4082B4A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9F6-46C3-86C5-A2F5A4082B4A}"/>
              </c:ext>
            </c:extLst>
          </c:dPt>
          <c:dPt>
            <c:idx val="3"/>
            <c:bubble3D val="0"/>
            <c:spPr>
              <a:solidFill>
                <a:srgbClr val="EF1DD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9F6-46C3-86C5-A2F5A4082B4A}"/>
              </c:ext>
            </c:extLst>
          </c:dPt>
          <c:dLbls>
            <c:dLbl>
              <c:idx val="0"/>
              <c:layout>
                <c:manualLayout>
                  <c:x val="-0.16608938214652999"/>
                  <c:y val="-0.376470536569326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9F6-46C3-86C5-A2F5A4082B4A}"/>
                </c:ext>
              </c:extLst>
            </c:dLbl>
            <c:dLbl>
              <c:idx val="1"/>
              <c:layout>
                <c:manualLayout>
                  <c:x val="-0.19461140494555837"/>
                  <c:y val="-6.97167660313568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9F6-46C3-86C5-A2F5A4082B4A}"/>
                </c:ext>
              </c:extLst>
            </c:dLbl>
            <c:dLbl>
              <c:idx val="2"/>
              <c:layout>
                <c:manualLayout>
                  <c:x val="9.2271878970294451E-3"/>
                  <c:y val="-8.36603937130851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9F6-46C3-86C5-A2F5A4082B4A}"/>
                </c:ext>
              </c:extLst>
            </c:dLbl>
            <c:dLbl>
              <c:idx val="3"/>
              <c:layout>
                <c:manualLayout>
                  <c:x val="9.5347608269304135E-2"/>
                  <c:y val="-6.97167660313568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9F6-46C3-86C5-A2F5A4082B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3909.8</c:v>
                </c:pt>
                <c:pt idx="1">
                  <c:v>16.3</c:v>
                </c:pt>
                <c:pt idx="2">
                  <c:v>33.5</c:v>
                </c:pt>
                <c:pt idx="3">
                  <c:v>21.1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9F6-46C3-86C5-A2F5A4082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Расходы на сельское хозяйство в </a:t>
            </a:r>
            <a:r>
              <a:rPr lang="ru-RU" sz="1400" dirty="0" smtClean="0"/>
              <a:t>2019 </a:t>
            </a:r>
            <a:r>
              <a:rPr lang="ru-RU" sz="1400" dirty="0"/>
              <a:t>году</a:t>
            </a:r>
          </a:p>
        </c:rich>
      </c:tx>
      <c:layout>
        <c:manualLayout>
          <c:xMode val="edge"/>
          <c:yMode val="edge"/>
          <c:x val="0.22470082336228397"/>
          <c:y val="0"/>
        </c:manualLayout>
      </c:layout>
      <c:overlay val="0"/>
    </c:title>
    <c:autoTitleDeleted val="0"/>
    <c:view3D>
      <c:rotX val="20"/>
      <c:rotY val="359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631811427629387"/>
          <c:y val="0.33963243223875494"/>
          <c:w val="0.73262100030878663"/>
          <c:h val="0.642913572858147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на сельское хозяйство в 2015 году</c:v>
                </c:pt>
              </c:strCache>
            </c:strRef>
          </c:tx>
          <c:explosion val="16"/>
          <c:dPt>
            <c:idx val="0"/>
            <c:bubble3D val="0"/>
            <c:explosion val="18"/>
            <c:spPr>
              <a:solidFill>
                <a:srgbClr val="83C937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62C-4574-B3A2-1E89036270D6}"/>
              </c:ext>
            </c:extLst>
          </c:dPt>
          <c:dPt>
            <c:idx val="1"/>
            <c:bubble3D val="0"/>
            <c:explosion val="30"/>
            <c:spPr>
              <a:solidFill>
                <a:srgbClr val="0065B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2C-4574-B3A2-1E89036270D6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62C-4574-B3A2-1E89036270D6}"/>
              </c:ext>
            </c:extLst>
          </c:dPt>
          <c:dPt>
            <c:idx val="3"/>
            <c:bubble3D val="0"/>
            <c:spPr>
              <a:solidFill>
                <a:srgbClr val="00206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2C-4574-B3A2-1E89036270D6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62C-4574-B3A2-1E89036270D6}"/>
              </c:ext>
            </c:extLst>
          </c:dPt>
          <c:dPt>
            <c:idx val="5"/>
            <c:bubble3D val="0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62C-4574-B3A2-1E89036270D6}"/>
              </c:ext>
            </c:extLst>
          </c:dPt>
          <c:dLbls>
            <c:dLbl>
              <c:idx val="0"/>
              <c:layout>
                <c:manualLayout>
                  <c:x val="-4.6924289864705634E-2"/>
                  <c:y val="-0.3107348718858044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/>
                      <a:t>Развитие подотрасли растениеводства, переработки и реализации продукции растениеводства </a:t>
                    </a:r>
                    <a:r>
                      <a:rPr lang="ru-RU" sz="900" b="1" baseline="0" dirty="0" smtClean="0"/>
                      <a:t>1399,8 </a:t>
                    </a:r>
                    <a:r>
                      <a:rPr lang="ru-RU" sz="900" b="1" baseline="0" dirty="0" err="1" smtClean="0"/>
                      <a:t>млн.руб</a:t>
                    </a:r>
                    <a:r>
                      <a:rPr lang="ru-RU" sz="900" b="1" baseline="0" dirty="0" smtClean="0"/>
                      <a:t> (72%)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2C-4574-B3A2-1E89036270D6}"/>
                </c:ext>
              </c:extLst>
            </c:dLbl>
            <c:dLbl>
              <c:idx val="1"/>
              <c:layout>
                <c:manualLayout>
                  <c:x val="1.7563306643523236E-4"/>
                  <c:y val="0.20976031163886374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/>
                      <a:t>Развитие подотрасли животноводства, </a:t>
                    </a:r>
                    <a:r>
                      <a:rPr lang="ru-RU" sz="900" b="1" baseline="0" dirty="0" smtClean="0"/>
                      <a:t>  переработки </a:t>
                    </a:r>
                    <a:r>
                      <a:rPr lang="ru-RU" sz="900" b="1" baseline="0" dirty="0"/>
                      <a:t>и реализации продукции </a:t>
                    </a:r>
                    <a:r>
                      <a:rPr lang="ru-RU" sz="900" b="1" baseline="0" dirty="0" smtClean="0"/>
                      <a:t>животноводства 225,4 млн.руб.(11,6%)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2C-4574-B3A2-1E89036270D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900" b="1" baseline="0" dirty="0"/>
                      <a:t>Развитие мясного скотоводства </a:t>
                    </a:r>
                    <a:r>
                      <a:rPr lang="ru-RU" sz="900" b="1" baseline="0" dirty="0" smtClean="0"/>
                      <a:t>32,8млн.руб. (1,7%)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2C-4574-B3A2-1E89036270D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 sz="900" b="1" baseline="0" dirty="0"/>
                      <a:t>Поддержка малых форм хозяйствования </a:t>
                    </a:r>
                    <a:r>
                      <a:rPr lang="ru-RU" sz="900" b="1" baseline="0" dirty="0" smtClean="0"/>
                      <a:t>95,1млн.руб. (4,9%)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2C-4574-B3A2-1E89036270D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sz="900" b="1" baseline="0" dirty="0"/>
                      <a:t>Техническая и </a:t>
                    </a:r>
                    <a:r>
                      <a:rPr lang="ru-RU" sz="900" b="1" baseline="0" dirty="0" smtClean="0"/>
                      <a:t>технологическая </a:t>
                    </a:r>
                    <a:r>
                      <a:rPr lang="ru-RU" sz="900" b="1" baseline="0" dirty="0"/>
                      <a:t>модернизация, инновационное развитие </a:t>
                    </a:r>
                    <a:r>
                      <a:rPr lang="ru-RU" sz="900" b="1" baseline="0" dirty="0" smtClean="0"/>
                      <a:t>118млн.руб.(6,1%)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2C-4574-B3A2-1E89036270D6}"/>
                </c:ext>
              </c:extLst>
            </c:dLbl>
            <c:dLbl>
              <c:idx val="5"/>
              <c:layout>
                <c:manualLayout>
                  <c:x val="0.24295646495789444"/>
                  <c:y val="-2.3458526116062108E-2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 smtClean="0"/>
                      <a:t>Улучшение </a:t>
                    </a:r>
                    <a:r>
                      <a:rPr lang="ru-RU" sz="900" b="1" baseline="0" dirty="0"/>
                      <a:t>жилищных условий  граждан</a:t>
                    </a:r>
                    <a:r>
                      <a:rPr lang="ru-RU" sz="900" b="1" baseline="0" dirty="0" smtClean="0"/>
                      <a:t>,               молодых </a:t>
                    </a:r>
                    <a:r>
                      <a:rPr lang="ru-RU" sz="900" b="1" baseline="0" dirty="0"/>
                      <a:t>семей и молодых специалистов на селе </a:t>
                    </a:r>
                    <a:r>
                      <a:rPr lang="ru-RU" sz="900" b="1" baseline="0" dirty="0" smtClean="0"/>
                      <a:t>73 млн.руб. (3,8%)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2C-4574-B3A2-1E89036270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baseline="0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Развитие подотрасли растениеводства, переработки и реализации продукции растениеводства</c:v>
                </c:pt>
                <c:pt idx="1">
                  <c:v>Развитие подотрасли животноводства, переработки и реализации продукции животноводства</c:v>
                </c:pt>
                <c:pt idx="2">
                  <c:v>Развитие мясного скотоводства</c:v>
                </c:pt>
                <c:pt idx="3">
                  <c:v>Поддержка малых форм хозяйствования</c:v>
                </c:pt>
                <c:pt idx="4">
                  <c:v>Техническая и технологическая модернизация, инновационное развитие</c:v>
                </c:pt>
                <c:pt idx="5">
                  <c:v>Улучшение жилищных условий  граждан, молодых семей и молодых специалистов на селе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1399.8</c:v>
                </c:pt>
                <c:pt idx="1">
                  <c:v>225.4</c:v>
                </c:pt>
                <c:pt idx="2">
                  <c:v>32.800000000000004</c:v>
                </c:pt>
                <c:pt idx="3">
                  <c:v>94.9</c:v>
                </c:pt>
                <c:pt idx="4">
                  <c:v>118</c:v>
                </c:pt>
                <c:pt idx="5">
                  <c:v>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62C-4574-B3A2-1E8903627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940832863387848"/>
          <c:y val="0.21996204818334009"/>
          <c:w val="0.76972526293195975"/>
          <c:h val="0.645421700296430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Районный бюджет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841.1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7F-4E3A-BCFE-E09E37CF4C2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Селькие бюджеты</c:v>
                </c:pt>
              </c:strCache>
            </c:strRef>
          </c:tx>
          <c:spPr>
            <a:solidFill>
              <a:srgbClr val="FF3300"/>
            </a:solidFill>
          </c:spPr>
          <c:invertIfNegative val="0"/>
          <c:dLbls>
            <c:dLbl>
              <c:idx val="0"/>
              <c:layout>
                <c:manualLayout>
                  <c:x val="-1.3675117961352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7F-4E3A-BCFE-E09E37CF4C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302.8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D7F-4E3A-BCFE-E09E37CF4C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41298944"/>
        <c:axId val="41304832"/>
        <c:axId val="0"/>
      </c:bar3DChart>
      <c:catAx>
        <c:axId val="41298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304832"/>
        <c:crosses val="autoZero"/>
        <c:auto val="1"/>
        <c:lblAlgn val="ctr"/>
        <c:lblOffset val="100"/>
        <c:noMultiLvlLbl val="0"/>
      </c:catAx>
      <c:valAx>
        <c:axId val="413048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12989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9.2524724236400777E-2"/>
          <c:w val="1"/>
          <c:h val="0.16774152525684383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Расходы на </a:t>
            </a:r>
            <a:r>
              <a:rPr lang="ru-RU" sz="1400" dirty="0" smtClean="0"/>
              <a:t>охрану окружающей среды </a:t>
            </a:r>
            <a:endParaRPr lang="ru-RU" sz="1400" dirty="0"/>
          </a:p>
        </c:rich>
      </c:tx>
      <c:layout>
        <c:manualLayout>
          <c:xMode val="edge"/>
          <c:yMode val="edge"/>
          <c:x val="0.14343146704635054"/>
          <c:y val="0"/>
        </c:manualLayout>
      </c:layout>
      <c:overlay val="0"/>
    </c:title>
    <c:autoTitleDeleted val="0"/>
    <c:view3D>
      <c:rotX val="30"/>
      <c:rotY val="28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806441549715442"/>
          <c:y val="0.31133321512671436"/>
          <c:w val="0.77325573024360983"/>
          <c:h val="0.6784689754285797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на сельское хозяйство в 2019 году</c:v>
                </c:pt>
              </c:strCache>
            </c:strRef>
          </c:tx>
          <c:explosion val="23"/>
          <c:dPt>
            <c:idx val="0"/>
            <c:bubble3D val="0"/>
            <c:spPr>
              <a:solidFill>
                <a:srgbClr val="83C937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BA9-4830-BE39-EF0C45DC99FE}"/>
              </c:ext>
            </c:extLst>
          </c:dPt>
          <c:dPt>
            <c:idx val="1"/>
            <c:bubble3D val="0"/>
            <c:explosion val="36"/>
            <c:spPr>
              <a:solidFill>
                <a:srgbClr val="0065B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A9-4830-BE39-EF0C45DC99FE}"/>
              </c:ext>
            </c:extLst>
          </c:dPt>
          <c:dPt>
            <c:idx val="2"/>
            <c:bubble3D val="0"/>
            <c:explosion val="27"/>
            <c:spPr>
              <a:solidFill>
                <a:srgbClr val="FFFF00"/>
              </a:solidFill>
              <a:ln w="12700"/>
              <a:scene3d>
                <a:camera prst="orthographicFront"/>
                <a:lightRig rig="threePt" dir="t"/>
              </a:scene3d>
              <a:sp3d>
                <a:bevelB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BA9-4830-BE39-EF0C45DC99FE}"/>
              </c:ext>
            </c:extLst>
          </c:dPt>
          <c:dPt>
            <c:idx val="3"/>
            <c:bubble3D val="0"/>
            <c:explosion val="26"/>
            <c:extLst xmlns:c16r2="http://schemas.microsoft.com/office/drawing/2015/06/chart">
              <c:ext xmlns:c16="http://schemas.microsoft.com/office/drawing/2014/chart" uri="{C3380CC4-5D6E-409C-BE32-E72D297353CC}">
                <c16:uniqueId val="{00000003-3BA9-4830-BE39-EF0C45DC99F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ru-RU" sz="900" b="1" dirty="0" smtClean="0"/>
                      <a:t>138,2 млн.руб.</a:t>
                    </a:r>
                  </a:p>
                  <a:p>
                    <a:r>
                      <a:rPr lang="ru-RU" sz="900" b="1" dirty="0" smtClean="0"/>
                      <a:t>(15,1%)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A9-4830-BE39-EF0C45DC99FE}"/>
                </c:ext>
              </c:extLst>
            </c:dLbl>
            <c:dLbl>
              <c:idx val="1"/>
              <c:layout>
                <c:manualLayout>
                  <c:x val="7.8637419860578414E-2"/>
                  <c:y val="0.14008946374634157"/>
                </c:manualLayout>
              </c:layout>
              <c:tx>
                <c:rich>
                  <a:bodyPr/>
                  <a:lstStyle/>
                  <a:p>
                    <a:r>
                      <a:rPr lang="en-US" sz="900" b="1" dirty="0" smtClean="0"/>
                      <a:t>78,5</a:t>
                    </a:r>
                    <a:endParaRPr lang="ru-RU" sz="900" b="1" dirty="0" smtClean="0"/>
                  </a:p>
                  <a:p>
                    <a:r>
                      <a:rPr lang="ru-RU" sz="900" b="1" dirty="0" smtClean="0"/>
                      <a:t>млн.руб.</a:t>
                    </a:r>
                  </a:p>
                  <a:p>
                    <a:r>
                      <a:rPr lang="ru-RU" sz="900" b="1" dirty="0" smtClean="0"/>
                      <a:t>(8,6%)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A9-4830-BE39-EF0C45DC99FE}"/>
                </c:ext>
              </c:extLst>
            </c:dLbl>
            <c:dLbl>
              <c:idx val="2"/>
              <c:layout>
                <c:manualLayout>
                  <c:x val="-8.4426055760639954E-2"/>
                  <c:y val="0.17122259861698255"/>
                </c:manualLayout>
              </c:layout>
              <c:tx>
                <c:rich>
                  <a:bodyPr/>
                  <a:lstStyle/>
                  <a:p>
                    <a:r>
                      <a:rPr lang="en-US" sz="900" b="1" dirty="0" smtClean="0"/>
                      <a:t>76,3</a:t>
                    </a:r>
                    <a:endParaRPr lang="ru-RU" sz="900" b="1" dirty="0" smtClean="0"/>
                  </a:p>
                  <a:p>
                    <a:r>
                      <a:rPr lang="ru-RU" sz="900" b="1" dirty="0" smtClean="0"/>
                      <a:t>млн.руб.</a:t>
                    </a:r>
                  </a:p>
                  <a:p>
                    <a:r>
                      <a:rPr lang="ru-RU" sz="900" b="1" dirty="0" smtClean="0"/>
                      <a:t>(8,4%)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A9-4830-BE39-EF0C45DC99FE}"/>
                </c:ext>
              </c:extLst>
            </c:dLbl>
            <c:dLbl>
              <c:idx val="3"/>
              <c:layout>
                <c:manualLayout>
                  <c:x val="-0.16519739394399943"/>
                  <c:y val="-0.19117587589549292"/>
                </c:manualLayout>
              </c:layout>
              <c:tx>
                <c:rich>
                  <a:bodyPr/>
                  <a:lstStyle/>
                  <a:p>
                    <a:r>
                      <a:rPr lang="en-US" sz="900" b="1" dirty="0" smtClean="0"/>
                      <a:t>620,4</a:t>
                    </a:r>
                    <a:r>
                      <a:rPr lang="ru-RU" sz="900" b="1" dirty="0" smtClean="0"/>
                      <a:t> млн.руб. (67,9%)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A9-4830-BE39-EF0C45DC99F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Развитие водохозяйственного комплекса</c:v>
                </c:pt>
                <c:pt idx="1">
                  <c:v>Совершенствование условий функционирования системы особо охраняемых природных территорий и системы охраны объектов животного мира Амурской области
</c:v>
                </c:pt>
                <c:pt idx="3">
                  <c:v>Развитие лесного хозяйства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138.19999999999999</c:v>
                </c:pt>
                <c:pt idx="1">
                  <c:v>78.5</c:v>
                </c:pt>
                <c:pt idx="2">
                  <c:v>76.3</c:v>
                </c:pt>
                <c:pt idx="3">
                  <c:v>620.4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BA9-4830-BE39-EF0C45DC9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940832863387848"/>
          <c:y val="0.21996204818334064"/>
          <c:w val="0.76972526293195975"/>
          <c:h val="0.645421700296430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Областной бюджет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394.4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939-4ADA-AA20-85A8133E073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rgbClr val="FF3300"/>
            </a:solidFill>
          </c:spPr>
          <c:invertIfNegative val="0"/>
          <c:dLbls>
            <c:dLbl>
              <c:idx val="0"/>
              <c:layout>
                <c:manualLayout>
                  <c:x val="-1.3675117961352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39-4ADA-AA20-85A8133E07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939-4ADA-AA20-85A8133E073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41453056"/>
        <c:axId val="41454592"/>
        <c:axId val="0"/>
      </c:bar3DChart>
      <c:catAx>
        <c:axId val="41453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454592"/>
        <c:crosses val="autoZero"/>
        <c:auto val="1"/>
        <c:lblAlgn val="ctr"/>
        <c:lblOffset val="100"/>
        <c:noMultiLvlLbl val="0"/>
      </c:catAx>
      <c:valAx>
        <c:axId val="414545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1453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9.2524724236400777E-2"/>
          <c:w val="1"/>
          <c:h val="0.16774152525684383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954022988506023E-2"/>
          <c:y val="1.7204180661056025E-2"/>
          <c:w val="0.90804597701149914"/>
          <c:h val="0.936918004242794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'на 1 жителя'!$A$10:$B$10</c:f>
              <c:strCache>
                <c:ptCount val="1"/>
                <c:pt idx="0">
                  <c:v>6 Еврейская АО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3.4923769325072608E-2"/>
                  <c:y val="-7.76655859194077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жителя'!$C$10:$S$10</c:f>
              <c:numCache>
                <c:formatCode>#,##0.0_ ;\-#,##0.0\ </c:formatCode>
                <c:ptCount val="1"/>
                <c:pt idx="0">
                  <c:v>34.32812067910767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6B2-4BEB-B1E3-DA1E9115C970}"/>
            </c:ext>
          </c:extLst>
        </c:ser>
        <c:ser>
          <c:idx val="1"/>
          <c:order val="1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6B2-4BEB-B1E3-DA1E9115C970}"/>
            </c:ext>
          </c:extLst>
        </c:ser>
        <c:ser>
          <c:idx val="2"/>
          <c:order val="2"/>
          <c:tx>
            <c:strRef>
              <c:f>'на 1 жителя'!$A$11:$B$11</c:f>
              <c:strCache>
                <c:ptCount val="1"/>
                <c:pt idx="0">
                  <c:v>9 Приморский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жителя'!$C$11:$S$11</c:f>
              <c:numCache>
                <c:formatCode>#,##0.0_ ;\-#,##0.0\ </c:formatCode>
                <c:ptCount val="1"/>
                <c:pt idx="0">
                  <c:v>41.48642130801197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6B2-4BEB-B1E3-DA1E9115C970}"/>
            </c:ext>
          </c:extLst>
        </c:ser>
        <c:ser>
          <c:idx val="3"/>
          <c:order val="3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6B2-4BEB-B1E3-DA1E9115C970}"/>
            </c:ext>
          </c:extLst>
        </c:ser>
        <c:ser>
          <c:idx val="4"/>
          <c:order val="4"/>
          <c:tx>
            <c:strRef>
              <c:f>'на 1 жителя'!$A$12:$B$12</c:f>
              <c:strCache>
                <c:ptCount val="1"/>
                <c:pt idx="0">
                  <c:v>5 Амурская область</c:v>
                </c:pt>
              </c:strCache>
            </c:strRef>
          </c:tx>
          <c:spPr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6B2-4BEB-B1E3-DA1E9115C97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 algn="ctr">
                      <a:defRPr lang="ru-RU" sz="1600" b="1" kern="1200" dirty="0">
                        <a:ln w="1905"/>
                        <a:solidFill>
                          <a:srgbClr val="C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defRPr>
                    </a:pPr>
                    <a:r>
                      <a:rPr lang="ru-RU" sz="1600" b="1" kern="1200" dirty="0">
                        <a:ln w="1905"/>
                        <a:solidFill>
                          <a:srgbClr val="C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rPr>
                      <a:t>45,5 </a:t>
                    </a:r>
                  </a:p>
                </c:rich>
              </c:tx>
              <c:spPr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600" b="1" kern="1200" dirty="0">
                    <a:ln w="1905"/>
                    <a:solidFill>
                      <a:srgbClr val="C0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жителя'!$C$12:$S$12</c:f>
              <c:numCache>
                <c:formatCode>#,##0.0_ ;\-#,##0.0\ </c:formatCode>
                <c:ptCount val="1"/>
                <c:pt idx="0">
                  <c:v>45.511064454858492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6B2-4BEB-B1E3-DA1E9115C970}"/>
            </c:ext>
          </c:extLst>
        </c:ser>
        <c:ser>
          <c:idx val="5"/>
          <c:order val="5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6B2-4BEB-B1E3-DA1E9115C970}"/>
            </c:ext>
          </c:extLst>
        </c:ser>
        <c:ser>
          <c:idx val="6"/>
          <c:order val="6"/>
          <c:tx>
            <c:strRef>
              <c:f>'на 1 жителя'!$A$13:$B$13</c:f>
              <c:strCache>
                <c:ptCount val="1"/>
                <c:pt idx="0">
                  <c:v>7 Хабаровский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жителя'!$C$13:$S$13</c:f>
              <c:numCache>
                <c:formatCode>#,##0.0_ ;\-#,##0.0\ </c:formatCode>
                <c:ptCount val="1"/>
                <c:pt idx="0">
                  <c:v>55.17761946320875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6B2-4BEB-B1E3-DA1E9115C970}"/>
            </c:ext>
          </c:extLst>
        </c:ser>
        <c:ser>
          <c:idx val="7"/>
          <c:order val="7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86B2-4BEB-B1E3-DA1E9115C970}"/>
            </c:ext>
          </c:extLst>
        </c:ser>
        <c:ser>
          <c:idx val="8"/>
          <c:order val="8"/>
          <c:tx>
            <c:strRef>
              <c:f>'на 1 жителя'!$A$14:$B$14</c:f>
              <c:strCache>
                <c:ptCount val="1"/>
                <c:pt idx="0">
                  <c:v>2 Камчатский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жителя'!$C$14:$S$14</c:f>
              <c:numCache>
                <c:formatCode>#,##0.0_ ;\-#,##0.0\ </c:formatCode>
                <c:ptCount val="1"/>
                <c:pt idx="0">
                  <c:v>72.327130525610755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6B2-4BEB-B1E3-DA1E9115C970}"/>
            </c:ext>
          </c:extLst>
        </c:ser>
        <c:ser>
          <c:idx val="9"/>
          <c:order val="9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86B2-4BEB-B1E3-DA1E9115C970}"/>
            </c:ext>
          </c:extLst>
        </c:ser>
        <c:ser>
          <c:idx val="10"/>
          <c:order val="10"/>
          <c:tx>
            <c:strRef>
              <c:f>'на 1 жителя'!$A$15:$B$15</c:f>
              <c:strCache>
                <c:ptCount val="1"/>
                <c:pt idx="0">
                  <c:v>4 Республика Саха (Якутия)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жителя'!$C$15:$S$15</c:f>
              <c:numCache>
                <c:formatCode>#,##0.0_ ;\-#,##0.0\ </c:formatCode>
                <c:ptCount val="1"/>
                <c:pt idx="0">
                  <c:v>105.49229523518792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86B2-4BEB-B1E3-DA1E9115C970}"/>
            </c:ext>
          </c:extLst>
        </c:ser>
        <c:ser>
          <c:idx val="11"/>
          <c:order val="11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86B2-4BEB-B1E3-DA1E9115C970}"/>
            </c:ext>
          </c:extLst>
        </c:ser>
        <c:ser>
          <c:idx val="12"/>
          <c:order val="12"/>
          <c:tx>
            <c:strRef>
              <c:f>'на 1 жителя'!$A$16:$B$16</c:f>
              <c:strCache>
                <c:ptCount val="1"/>
                <c:pt idx="0">
                  <c:v>3 Магаданская область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жителя'!$C$16:$S$16</c:f>
              <c:numCache>
                <c:formatCode>#,##0.0_ ;\-#,##0.0\ </c:formatCode>
                <c:ptCount val="1"/>
                <c:pt idx="0">
                  <c:v>105.76985451188958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86B2-4BEB-B1E3-DA1E9115C970}"/>
            </c:ext>
          </c:extLst>
        </c:ser>
        <c:ser>
          <c:idx val="13"/>
          <c:order val="13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86B2-4BEB-B1E3-DA1E9115C970}"/>
            </c:ext>
          </c:extLst>
        </c:ser>
        <c:ser>
          <c:idx val="14"/>
          <c:order val="14"/>
          <c:tx>
            <c:strRef>
              <c:f>'на 1 жителя'!$A$17:$B$17</c:f>
              <c:strCache>
                <c:ptCount val="1"/>
                <c:pt idx="0">
                  <c:v>1 Чукотский АО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жителя'!$C$17:$S$17</c:f>
              <c:numCache>
                <c:formatCode>#,##0.0_ ;\-#,##0.0\ </c:formatCode>
                <c:ptCount val="1"/>
                <c:pt idx="0">
                  <c:v>214.37692216739217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86B2-4BEB-B1E3-DA1E9115C970}"/>
            </c:ext>
          </c:extLst>
        </c:ser>
        <c:ser>
          <c:idx val="15"/>
          <c:order val="15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86B2-4BEB-B1E3-DA1E9115C970}"/>
            </c:ext>
          </c:extLst>
        </c:ser>
        <c:ser>
          <c:idx val="16"/>
          <c:order val="16"/>
          <c:tx>
            <c:strRef>
              <c:f>'на 1 жителя'!$A$18:$B$18</c:f>
              <c:strCache>
                <c:ptCount val="1"/>
                <c:pt idx="0">
                  <c:v>8 Сахалинская область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2539184952978059E-2"/>
                  <c:y val="0"/>
                </c:manualLayout>
              </c:layout>
              <c:spPr/>
              <c:txPr>
                <a:bodyPr/>
                <a:lstStyle/>
                <a:p>
                  <a:pPr algn="ctr">
                    <a:defRPr lang="ru-RU" sz="1400" b="0" i="0" u="none" strike="noStrike" kern="1200" cap="none" spc="0" baseline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жителя'!$C$18:$S$18</c:f>
              <c:numCache>
                <c:formatCode>#,##0.0_ ;\-#,##0.0\ </c:formatCode>
                <c:ptCount val="1"/>
                <c:pt idx="0">
                  <c:v>301.08723783026306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86B2-4BEB-B1E3-DA1E9115C9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4046080"/>
        <c:axId val="134047616"/>
      </c:barChart>
      <c:catAx>
        <c:axId val="134046080"/>
        <c:scaling>
          <c:orientation val="minMax"/>
        </c:scaling>
        <c:delete val="1"/>
        <c:axPos val="l"/>
        <c:majorTickMark val="out"/>
        <c:minorTickMark val="none"/>
        <c:tickLblPos val="nextTo"/>
        <c:crossAx val="134047616"/>
        <c:crosses val="autoZero"/>
        <c:auto val="1"/>
        <c:lblAlgn val="ctr"/>
        <c:lblOffset val="100"/>
        <c:noMultiLvlLbl val="0"/>
      </c:catAx>
      <c:valAx>
        <c:axId val="134047616"/>
        <c:scaling>
          <c:orientation val="minMax"/>
        </c:scaling>
        <c:delete val="1"/>
        <c:axPos val="b"/>
        <c:numFmt formatCode="#,##0.0_ ;\-#,##0.0\ " sourceLinked="1"/>
        <c:majorTickMark val="out"/>
        <c:minorTickMark val="none"/>
        <c:tickLblPos val="nextTo"/>
        <c:crossAx val="1340460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CBDA1E-3E36-4D94-88FA-49704E3907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1FC24B-7625-481A-8FA2-1F941424E3B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В краткосрочный план на 2014-2025 гг. включен 31  многоквартирный дом.  По  заключенным в 2014 году  60 договорам подряда  выдано авансовых платежей на сумму 25,0 млн. рублей.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5F8B9DC8-A35B-47A4-B4AE-420768D5305C}" type="parTrans" cxnId="{5346EC73-8606-4D62-984C-F6623E99355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8DB494D-A21D-4657-966F-3F889A44B206}" type="sibTrans" cxnId="{5346EC73-8606-4D62-984C-F6623E99355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61E978D-A221-4F59-B8B4-E23A4CE2B6AB}" type="pres">
      <dgm:prSet presAssocID="{54CBDA1E-3E36-4D94-88FA-49704E390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FD42A3-25C1-4A1E-B5F2-46BCED90D1FB}" type="pres">
      <dgm:prSet presAssocID="{D21FC24B-7625-481A-8FA2-1F941424E3B4}" presName="parentText" presStyleLbl="node1" presStyleIdx="0" presStyleCnt="1" custScaleY="111548" custLinFactNeighborY="29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46EC73-8606-4D62-984C-F6623E993553}" srcId="{54CBDA1E-3E36-4D94-88FA-49704E39077F}" destId="{D21FC24B-7625-481A-8FA2-1F941424E3B4}" srcOrd="0" destOrd="0" parTransId="{5F8B9DC8-A35B-47A4-B4AE-420768D5305C}" sibTransId="{98DB494D-A21D-4657-966F-3F889A44B206}"/>
    <dgm:cxn modelId="{23723C4F-FD61-4F8D-BCAC-65FCD88125C3}" type="presOf" srcId="{54CBDA1E-3E36-4D94-88FA-49704E39077F}" destId="{561E978D-A221-4F59-B8B4-E23A4CE2B6AB}" srcOrd="0" destOrd="0" presId="urn:microsoft.com/office/officeart/2005/8/layout/vList2"/>
    <dgm:cxn modelId="{F5BA0FEE-C017-451C-B127-E33BF8FFE4C8}" type="presOf" srcId="{D21FC24B-7625-481A-8FA2-1F941424E3B4}" destId="{BDFD42A3-25C1-4A1E-B5F2-46BCED90D1FB}" srcOrd="0" destOrd="0" presId="urn:microsoft.com/office/officeart/2005/8/layout/vList2"/>
    <dgm:cxn modelId="{5FD27E8E-F250-4A89-AEAA-699F81CB9DF0}" type="presParOf" srcId="{561E978D-A221-4F59-B8B4-E23A4CE2B6AB}" destId="{BDFD42A3-25C1-4A1E-B5F2-46BCED90D1F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CBDA1E-3E36-4D94-88FA-49704E3907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9F0B59-0ADA-4AAA-B72C-6821BC6A5AC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1)  Сдерживание роста платы населения за коммунальные услуги за счет установления льготного тарифа на тепловую энергию.  Возмещение  расходов организациям ЖКХ от установления льготного тарифа составило  83,8 млн. руб. 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EA913D5D-636C-425F-A24F-5545FD5C62D5}" type="parTrans" cxnId="{577816AA-D5ED-4C2E-8BF0-6E2472EBE50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F920531-E370-4B12-8FF8-AA05E7F219AC}" type="sibTrans" cxnId="{577816AA-D5ED-4C2E-8BF0-6E2472EBE50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61E978D-A221-4F59-B8B4-E23A4CE2B6AB}" type="pres">
      <dgm:prSet presAssocID="{54CBDA1E-3E36-4D94-88FA-49704E390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BDFBB3-FC62-496B-8CE6-0E62FC968584}" type="pres">
      <dgm:prSet presAssocID="{6F9F0B59-0ADA-4AAA-B72C-6821BC6A5AC1}" presName="parentText" presStyleLbl="node1" presStyleIdx="0" presStyleCnt="1" custScaleX="100000" custScaleY="101966" custLinFactNeighborY="134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7816AA-D5ED-4C2E-8BF0-6E2472EBE503}" srcId="{54CBDA1E-3E36-4D94-88FA-49704E39077F}" destId="{6F9F0B59-0ADA-4AAA-B72C-6821BC6A5AC1}" srcOrd="0" destOrd="0" parTransId="{EA913D5D-636C-425F-A24F-5545FD5C62D5}" sibTransId="{EF920531-E370-4B12-8FF8-AA05E7F219AC}"/>
    <dgm:cxn modelId="{0C836E28-0C4E-466A-B691-3186737DCE38}" type="presOf" srcId="{54CBDA1E-3E36-4D94-88FA-49704E39077F}" destId="{561E978D-A221-4F59-B8B4-E23A4CE2B6AB}" srcOrd="0" destOrd="0" presId="urn:microsoft.com/office/officeart/2005/8/layout/vList2"/>
    <dgm:cxn modelId="{E2B20044-378D-46B8-BF66-E88618A6222E}" type="presOf" srcId="{6F9F0B59-0ADA-4AAA-B72C-6821BC6A5AC1}" destId="{9FBDFBB3-FC62-496B-8CE6-0E62FC968584}" srcOrd="0" destOrd="0" presId="urn:microsoft.com/office/officeart/2005/8/layout/vList2"/>
    <dgm:cxn modelId="{E7E5ED25-B669-4653-8F5D-D8349B3FD52A}" type="presParOf" srcId="{561E978D-A221-4F59-B8B4-E23A4CE2B6AB}" destId="{9FBDFBB3-FC62-496B-8CE6-0E62FC96858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0.28125</cdr:x>
      <cdr:y>0.2018</cdr:y>
    </cdr:from>
    <cdr:to>
      <cdr:x>0.39236</cdr:x>
      <cdr:y>0.37656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314600" y="105588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0.45876</cdr:x>
      <cdr:y>0.52941</cdr:y>
    </cdr:from>
    <cdr:to>
      <cdr:x>0.66495</cdr:x>
      <cdr:y>0.62745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43164" y="1928822"/>
          <a:ext cx="1143007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 дотации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0.54152</cdr:x>
      <cdr:y>0.13725</cdr:y>
    </cdr:from>
    <cdr:to>
      <cdr:x>0.70588</cdr:x>
      <cdr:y>0.23529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01954" y="500062"/>
          <a:ext cx="911141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0.62629</cdr:x>
      <cdr:y>0.09804</cdr:y>
    </cdr:from>
    <cdr:to>
      <cdr:x>0.84536</cdr:x>
      <cdr:y>0.17647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71858" y="357186"/>
          <a:ext cx="121444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 иных МБТ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0.52319</cdr:x>
      <cdr:y>0</cdr:y>
    </cdr:from>
    <cdr:to>
      <cdr:x>0.76804</cdr:x>
      <cdr:y>0.09804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0"/>
          <a:ext cx="1357322" cy="357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 субвенции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0.03979</cdr:x>
      <cdr:y>0.01961</cdr:y>
    </cdr:from>
    <cdr:to>
      <cdr:x>0.2474</cdr:x>
      <cdr:y>0.17647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28586" y="71434"/>
          <a:ext cx="1714512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0.00773</cdr:x>
      <cdr:y>0.09804</cdr:y>
    </cdr:from>
    <cdr:to>
      <cdr:x>0.21391</cdr:x>
      <cdr:y>0.17647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2835" y="357186"/>
          <a:ext cx="114300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 субсидии</a:t>
          </a:r>
          <a:endParaRPr lang="ru-RU" sz="14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3666668" cy="20504763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0.01429</cdr:x>
      <cdr:y>0.35556</cdr:y>
    </cdr:from>
    <cdr:to>
      <cdr:x>0.26857</cdr:x>
      <cdr:y>0.53333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1459" y="1143008"/>
          <a:ext cx="1271568" cy="5714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 smtClean="0"/>
            <a:t>Развитие </a:t>
          </a:r>
        </a:p>
        <a:p xmlns:a="http://schemas.openxmlformats.org/drawingml/2006/main">
          <a:r>
            <a:rPr lang="ru-RU" sz="900" b="1" dirty="0" smtClean="0"/>
            <a:t>водохозяйственного </a:t>
          </a:r>
        </a:p>
        <a:p xmlns:a="http://schemas.openxmlformats.org/drawingml/2006/main">
          <a:r>
            <a:rPr lang="ru-RU" sz="900" b="1" dirty="0" smtClean="0"/>
            <a:t>комплекса и</a:t>
          </a:r>
        </a:p>
        <a:p xmlns:a="http://schemas.openxmlformats.org/drawingml/2006/main">
          <a:r>
            <a:rPr lang="ru-RU" sz="900" b="1" dirty="0" smtClean="0"/>
            <a:t>охрана</a:t>
          </a:r>
        </a:p>
        <a:p xmlns:a="http://schemas.openxmlformats.org/drawingml/2006/main">
          <a:r>
            <a:rPr lang="ru-RU" sz="900" b="1" dirty="0" smtClean="0"/>
            <a:t>окружающей </a:t>
          </a:r>
        </a:p>
        <a:p xmlns:a="http://schemas.openxmlformats.org/drawingml/2006/main">
          <a:r>
            <a:rPr lang="ru-RU" sz="900" b="1" dirty="0" smtClean="0"/>
            <a:t>среды </a:t>
          </a:r>
          <a:endParaRPr lang="ru-RU" sz="900" b="1" dirty="0"/>
        </a:p>
      </cdr:txBody>
    </cdr:sp>
  </cdr:relSizeAnchor>
  <cdr:relSizeAnchor xmlns:cdr="http://schemas.openxmlformats.org/drawingml/2006/chartDrawing">
    <cdr:from>
      <cdr:x>0.2</cdr:x>
      <cdr:y>0.15556</cdr:y>
    </cdr:from>
    <cdr:to>
      <cdr:x>0.67143</cdr:x>
      <cdr:y>0.31111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00132" y="500066"/>
          <a:ext cx="2357454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0.15714</cdr:x>
      <cdr:y>0.15556</cdr:y>
    </cdr:from>
    <cdr:to>
      <cdr:x>0.51143</cdr:x>
      <cdr:y>0.44444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85818" y="500066"/>
          <a:ext cx="1771656" cy="928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>
              <a:latin typeface="+mn-lt"/>
              <a:ea typeface="+mn-ea"/>
              <a:cs typeface="+mn-cs"/>
            </a:rPr>
            <a:t>Совершенствование условий функционирования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системы </a:t>
          </a:r>
          <a:r>
            <a:rPr lang="ru-RU" sz="900" b="1" dirty="0">
              <a:latin typeface="+mn-lt"/>
              <a:ea typeface="+mn-ea"/>
              <a:cs typeface="+mn-cs"/>
            </a:rPr>
            <a:t>особо </a:t>
          </a:r>
          <a:r>
            <a:rPr lang="ru-RU" sz="900" b="1" dirty="0" smtClean="0">
              <a:latin typeface="+mn-lt"/>
              <a:ea typeface="+mn-ea"/>
              <a:cs typeface="+mn-cs"/>
            </a:rPr>
            <a:t>охраняемых </a:t>
          </a:r>
          <a:r>
            <a:rPr lang="ru-RU" sz="900" b="1" dirty="0">
              <a:latin typeface="+mn-lt"/>
              <a:ea typeface="+mn-ea"/>
              <a:cs typeface="+mn-cs"/>
            </a:rPr>
            <a:t>природных территорий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и </a:t>
          </a:r>
          <a:r>
            <a:rPr lang="ru-RU" sz="900" b="1" dirty="0">
              <a:latin typeface="+mn-lt"/>
              <a:ea typeface="+mn-ea"/>
              <a:cs typeface="+mn-cs"/>
            </a:rPr>
            <a:t>системы охраны объектов животного мира</a:t>
          </a:r>
        </a:p>
      </cdr:txBody>
    </cdr:sp>
  </cdr:relSizeAnchor>
  <cdr:relSizeAnchor xmlns:cdr="http://schemas.openxmlformats.org/drawingml/2006/chartDrawing">
    <cdr:from>
      <cdr:x>0.77143</cdr:x>
      <cdr:y>0.35556</cdr:y>
    </cdr:from>
    <cdr:to>
      <cdr:x>0.95428</cdr:x>
      <cdr:y>0.64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857652" y="1143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0.81714</cdr:x>
      <cdr:y>0.42222</cdr:y>
    </cdr:from>
    <cdr:to>
      <cdr:x>1</cdr:x>
      <cdr:y>0.70666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14842" y="135732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0.64286</cdr:x>
      <cdr:y>0.28889</cdr:y>
    </cdr:from>
    <cdr:to>
      <cdr:x>0.98286</cdr:x>
      <cdr:y>0.55556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214710" y="928694"/>
          <a:ext cx="1700218" cy="857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    Обеспечение </a:t>
          </a:r>
          <a:r>
            <a:rPr lang="ru-RU" sz="900" b="1" dirty="0">
              <a:latin typeface="+mn-lt"/>
              <a:ea typeface="+mn-ea"/>
              <a:cs typeface="+mn-cs"/>
            </a:rPr>
            <a:t>реализации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     основных </a:t>
          </a:r>
          <a:r>
            <a:rPr lang="ru-RU" sz="900" b="1" dirty="0">
              <a:latin typeface="+mn-lt"/>
              <a:ea typeface="+mn-ea"/>
              <a:cs typeface="+mn-cs"/>
            </a:rPr>
            <a:t>направлений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/>
            <a:t> </a:t>
          </a:r>
          <a:r>
            <a:rPr lang="ru-RU" sz="900" b="1" dirty="0" smtClean="0"/>
            <a:t>     </a:t>
          </a:r>
          <a:r>
            <a:rPr lang="ru-RU" sz="900" b="1" dirty="0" err="1" smtClean="0">
              <a:latin typeface="+mn-lt"/>
              <a:ea typeface="+mn-ea"/>
              <a:cs typeface="+mn-cs"/>
            </a:rPr>
            <a:t>гос.политики</a:t>
          </a:r>
          <a:r>
            <a:rPr lang="ru-RU" sz="900" b="1" dirty="0" smtClean="0">
              <a:latin typeface="+mn-lt"/>
              <a:ea typeface="+mn-ea"/>
              <a:cs typeface="+mn-cs"/>
            </a:rPr>
            <a:t> </a:t>
          </a:r>
          <a:r>
            <a:rPr lang="ru-RU" sz="900" b="1" dirty="0">
              <a:latin typeface="+mn-lt"/>
              <a:ea typeface="+mn-ea"/>
              <a:cs typeface="+mn-cs"/>
            </a:rPr>
            <a:t>в сфере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/>
            <a:t> </a:t>
          </a:r>
          <a:r>
            <a:rPr lang="ru-RU" sz="900" b="1" dirty="0" smtClean="0"/>
            <a:t>     </a:t>
          </a:r>
          <a:r>
            <a:rPr lang="ru-RU" sz="900" b="1" dirty="0" smtClean="0">
              <a:latin typeface="+mn-lt"/>
              <a:ea typeface="+mn-ea"/>
              <a:cs typeface="+mn-cs"/>
            </a:rPr>
            <a:t>реализации </a:t>
          </a:r>
          <a:r>
            <a:rPr lang="ru-RU" sz="900" b="1" dirty="0" err="1" smtClean="0">
              <a:latin typeface="+mn-lt"/>
              <a:ea typeface="+mn-ea"/>
              <a:cs typeface="+mn-cs"/>
            </a:rPr>
            <a:t>гос.программы</a:t>
          </a:r>
          <a:endParaRPr lang="ru-RU" sz="900" b="1" dirty="0"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0.08571</cdr:x>
      <cdr:y>0.82222</cdr:y>
    </cdr:from>
    <cdr:to>
      <cdr:x>0.31429</cdr:x>
      <cdr:y>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28628" y="2714644"/>
          <a:ext cx="1143008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 smtClean="0"/>
            <a:t>Развитие  лесного </a:t>
          </a:r>
        </a:p>
        <a:p xmlns:a="http://schemas.openxmlformats.org/drawingml/2006/main">
          <a:r>
            <a:rPr lang="ru-RU" sz="900" b="1" dirty="0" smtClean="0"/>
            <a:t>хозяйства</a:t>
          </a:r>
          <a:endParaRPr lang="ru-RU" sz="9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r">
              <a:defRPr sz="1200"/>
            </a:lvl1pPr>
          </a:lstStyle>
          <a:p>
            <a:fld id="{A4739BD9-5F4D-47D5-9DFA-756DCB266641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38" tIns="45519" rIns="91038" bIns="4551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038" tIns="45519" rIns="91038" bIns="4551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r">
              <a:defRPr sz="1200"/>
            </a:lvl1pPr>
          </a:lstStyle>
          <a:p>
            <a:fld id="{322FA7F5-E012-425A-8DB4-B5F51E3C8F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470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839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46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656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FAFB1FA-7A45-4674-AE39-92622CB2EC36}" type="slidenum">
              <a:rPr lang="ru-RU" altLang="ru-RU" smtClean="0"/>
              <a:pPr/>
              <a:t>25</a:t>
            </a:fld>
            <a:endParaRPr lang="ru-RU" altLang="ru-RU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71525"/>
            <a:ext cx="4924425" cy="3692525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697413"/>
            <a:ext cx="4941888" cy="4464050"/>
          </a:xfrm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35511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1556792"/>
            <a:ext cx="6328792" cy="6480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zh-CN" smtClean="0"/>
              <a:t>Образец подзаголовка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05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97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18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2020/4/3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66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2020/4/3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0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2020/4/3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565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2020/4/3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462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2020/4/3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8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2020/4/3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371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36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039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zh-CN" smtClean="0"/>
              <a:t>Образец заголовка</a:t>
            </a:r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1E54-B5B1-46BD-8468-CE8CEAFC0476}" type="datetimeFigureOut">
              <a:rPr lang="zh-CN" altLang="en-US" smtClean="0"/>
              <a:pPr/>
              <a:t>2020/4/3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68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u.wikipedia.org/wiki/%D0%A1%D0%B5%D1%80%D1%8B%D1%88%D0%B5%D0%B2%D1%81%D0%BA%D0%B8%D0%B9_%D1%80%D0%B0%D0%B9%D0%BE%D0%BD#cite_note-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chart" Target="../charts/chart6.xml"/><Relationship Id="rId9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chart" Target="../charts/chart9.xml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chart" Target="../charts/char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0.emf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admser.ru/&#1092;&#1080;&#1085;&#1072;&#1085;&#1089;&#1099;/" TargetMode="External"/><Relationship Id="rId2" Type="http://schemas.openxmlformats.org/officeDocument/2006/relationships/hyperlink" Target="mailto:serfin.amur@mail.ru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1538" y="1500174"/>
            <a:ext cx="7715304" cy="2928958"/>
          </a:xfrm>
        </p:spPr>
        <p:txBody>
          <a:bodyPr>
            <a:noAutofit/>
          </a:bodyPr>
          <a:lstStyle/>
          <a:p>
            <a:r>
              <a:rPr lang="ru-RU" altLang="zh-CN" sz="4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для граждан (ПРОЕКТ)</a:t>
            </a:r>
          </a:p>
          <a:p>
            <a:r>
              <a:rPr lang="ru-RU" sz="24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решению </a:t>
            </a:r>
            <a:r>
              <a:rPr lang="ru-RU" sz="2400" b="1" i="1" dirty="0" err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районного Совета народных</a:t>
            </a:r>
          </a:p>
          <a:p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«Об исполнении районного бюджета за 2019 год»</a:t>
            </a:r>
            <a:endParaRPr lang="zh-CN" altLang="en-US" sz="2400" b="1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Картинки по запросу герб правительства амур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герб правительства амурской област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5575" y="285728"/>
            <a:ext cx="10782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ФИНАНСОВОЕ УПРАВЛЕНИЕ АДМИНИСТРАЦИИ СЕРЫШЕВСКОГО РАЙОНА</a:t>
            </a:r>
            <a:endParaRPr lang="ru-RU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41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r>
              <a:rPr lang="ru-RU" altLang="zh-CN" sz="32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 района!</a:t>
            </a:r>
            <a:endParaRPr lang="zh-CN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00174"/>
            <a:ext cx="8643998" cy="46259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Представляем Вашему вниманию основные показатели исполнения районного бюджета за 2019 год.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Одной из ключевых задач является обеспечение прозрачности и открытости бюджетного процесса. 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Жители,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как налогоплательщики, и как потребители общественных благ должны быть уверены в том, что передаваемые ими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используются прозрачно и эффективно, приносят конкретные результаты, как для общества в целом, так и для каждой семьи, для каждого человека.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На сайте администрации </a:t>
            </a:r>
            <a:r>
              <a:rPr lang="ru-RU" altLang="zh-CN" sz="20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 района можно ознакомиться с показателями районного бюджета, итогами его исполнения, а также получить другую важную информацию.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92422"/>
            <a:ext cx="8208912" cy="388517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16378997">
            <a:off x="4208557" y="619128"/>
            <a:ext cx="257148" cy="1376132"/>
          </a:xfrm>
        </p:spPr>
        <p:txBody>
          <a:bodyPr>
            <a:normAutofit fontScale="55000" lnSpcReduction="20000"/>
          </a:bodyPr>
          <a:lstStyle/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1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57224" y="1785926"/>
            <a:ext cx="2286016" cy="150019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4111" y="1002513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января 1935 года согласно постановлению президиума ВЦИК в составе Амурской области образован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Белоноговский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1935 года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Белоноговский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 был переименован в 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Серышевский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 назван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честь Степана Михайловича Серышева,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 военного руководителя, борца за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советскую власть на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Дальнем Востоке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2006</a:t>
            </a:r>
            <a:r>
              <a:rPr lang="ru-RU" sz="14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]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 территории района образованы 16 муниципальных образований: 1 городское и 15 сельских поселений.</a:t>
            </a:r>
            <a:endParaRPr lang="ru-RU" sz="1400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779" y="3857764"/>
            <a:ext cx="20717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исленность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населения на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01.01.2019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24,5 тыс. человек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 городском поселении проживает 40,2 %)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7817" y="2387508"/>
            <a:ext cx="2286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Административный центр-</a:t>
            </a:r>
          </a:p>
          <a:p>
            <a:pPr algn="ctr"/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Серышево </a:t>
            </a:r>
          </a:p>
          <a:p>
            <a:pPr algn="ctr"/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Территория –                  3805 км 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184" y="2470224"/>
            <a:ext cx="5040560" cy="334417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22362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511156"/>
          </a:xfrm>
        </p:spPr>
        <p:txBody>
          <a:bodyPr>
            <a:normAutofit fontScale="90000"/>
          </a:bodyPr>
          <a:lstStyle/>
          <a:p>
            <a:r>
              <a:rPr lang="ru-RU" altLang="zh-CN" sz="3600" b="1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endParaRPr lang="zh-CN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42928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ru-RU" sz="2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форма образования и расходования денежных средств, предназначенных для финансового обеспечения задач и функций государства и местного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самоуправления</a:t>
            </a:r>
          </a:p>
          <a:p>
            <a:pPr marL="0" indent="0" algn="just">
              <a:buNone/>
            </a:pPr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 </a:t>
            </a:r>
          </a:p>
          <a:p>
            <a:pPr algn="just"/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</a:t>
            </a:r>
          </a:p>
          <a:p>
            <a:pPr marL="0" indent="0" algn="just">
              <a:buNone/>
            </a:pP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Дефицит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превышение расходов бюджета над его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доходами</a:t>
            </a:r>
          </a:p>
          <a:p>
            <a:pPr marL="0" indent="0" algn="just">
              <a:buNone/>
            </a:pPr>
            <a:endParaRPr lang="ru-RU" sz="60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превышение доходов бюджета над его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расходами</a:t>
            </a:r>
          </a:p>
          <a:p>
            <a:pPr marL="0" indent="0" algn="just">
              <a:buNone/>
            </a:pPr>
            <a:endParaRPr lang="ru-RU" sz="6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Межбюджетные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трансферты </a:t>
            </a:r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средства, предоставляемые одним бюджетом бюджетной системы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другому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бюджету бюджетной системы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(например, из бюджета Амурской области бюджету </a:t>
            </a:r>
            <a:r>
              <a:rPr lang="ru-RU" sz="6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и бюджетам поселений района, 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 же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бюджета </a:t>
            </a:r>
            <a:r>
              <a:rPr lang="ru-RU" sz="6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бюджетам поселений)</a:t>
            </a:r>
          </a:p>
          <a:p>
            <a:pPr algn="just"/>
            <a:endParaRPr lang="ru-RU" sz="6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9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60648"/>
            <a:ext cx="8358246" cy="739460"/>
          </a:xfrm>
        </p:spPr>
        <p:txBody>
          <a:bodyPr>
            <a:normAutofit fontScale="90000"/>
          </a:bodyPr>
          <a:lstStyle/>
          <a:p>
            <a:r>
              <a:rPr lang="ru-RU" altLang="zh-CN" sz="2600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altLang="zh-CN" sz="2600" b="1" dirty="0">
                <a:latin typeface="Times New Roman" pitchFamily="18" charset="0"/>
                <a:cs typeface="Times New Roman" pitchFamily="18" charset="0"/>
              </a:rPr>
              <a:t>бюджетной системы Российской Федерации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25598" y="1412776"/>
            <a:ext cx="2626322" cy="504056"/>
          </a:xfrm>
          <a:prstGeom prst="round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система РФ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339752" y="1988840"/>
            <a:ext cx="504056" cy="2736304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25598" y="4853630"/>
            <a:ext cx="2732364" cy="504056"/>
          </a:xfrm>
          <a:prstGeom prst="round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Местные бюджеты</a:t>
            </a:r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1547664" y="2492896"/>
            <a:ext cx="2160240" cy="360040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615971"/>
            <a:ext cx="216024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851920" y="2204864"/>
            <a:ext cx="1728192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внебюджетных фондов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51920" y="3383472"/>
            <a:ext cx="1728192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территориальных фондов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2167624"/>
            <a:ext cx="1547664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бюджет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3376519"/>
            <a:ext cx="1547663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субъектов РФ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96136" y="1223232"/>
            <a:ext cx="3240360" cy="544612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 РФ состоит из бюджетов трех уровней: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•первый уровень – федеральный бюджет РФ и бюджеты государственных внебюджетных фондов;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•второй уровень –бюджет субъектов РФ и бюджеты государственных территориальных внебюджетных фондов;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•третий уровень – местные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(муниципальных районов, городских округов, городских и сельских поселений).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10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930" y="292336"/>
            <a:ext cx="4248472" cy="504056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Какие бюджеты формируются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 территории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района?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03419" y="1252959"/>
            <a:ext cx="3047044" cy="79208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Консолидированный бюджет </a:t>
            </a:r>
            <a:r>
              <a:rPr lang="ru-RU" b="1" i="1" dirty="0" err="1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b="1" i="1" dirty="0">
              <a:solidFill>
                <a:srgbClr val="F377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322" y="2101892"/>
            <a:ext cx="1264011" cy="104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Стрелка вправо 13"/>
          <p:cNvSpPr/>
          <p:nvPr/>
        </p:nvSpPr>
        <p:spPr>
          <a:xfrm rot="3054889">
            <a:off x="2272670" y="3388572"/>
            <a:ext cx="665362" cy="21863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59008" y="3756502"/>
            <a:ext cx="1498168" cy="92917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151858" y="3793542"/>
            <a:ext cx="1500166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8005428">
            <a:off x="1477714" y="3371475"/>
            <a:ext cx="676731" cy="22238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4962210" y="326071"/>
            <a:ext cx="424847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Кто управляет и распоряжается бюджетом?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0" name="Picture 8" descr="http://praxiscom.ru/wp-content/uploads/38341974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31781"/>
            <a:ext cx="1294215" cy="105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Объект 4"/>
          <p:cNvSpPr txBox="1">
            <a:spLocks/>
          </p:cNvSpPr>
          <p:nvPr/>
        </p:nvSpPr>
        <p:spPr>
          <a:xfrm>
            <a:off x="4929190" y="1285860"/>
            <a:ext cx="2831020" cy="75918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Участники бюджетного процесса</a:t>
            </a:r>
            <a:endParaRPr lang="ru-RU" b="1" i="1" dirty="0">
              <a:solidFill>
                <a:srgbClr val="F377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7286644" y="1714488"/>
            <a:ext cx="1751385" cy="792088"/>
          </a:xfrm>
          <a:prstGeom prst="ellipse">
            <a:avLst/>
          </a:prstGeom>
          <a:gradFill>
            <a:gsLst>
              <a:gs pos="30000">
                <a:srgbClr val="D42C3C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Глава района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279649" y="2571744"/>
            <a:ext cx="1864351" cy="813022"/>
          </a:xfrm>
          <a:prstGeom prst="ellipse">
            <a:avLst/>
          </a:prstGeom>
          <a:gradFill>
            <a:gsLst>
              <a:gs pos="30000">
                <a:srgbClr val="D42C3C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Совет народных депутатов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 rot="763406">
            <a:off x="6353836" y="2887973"/>
            <a:ext cx="807762" cy="18583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21078767">
            <a:off x="6451813" y="2233938"/>
            <a:ext cx="856328" cy="18479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7358082" y="3429000"/>
            <a:ext cx="1785918" cy="79208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Администрация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право 28"/>
          <p:cNvSpPr/>
          <p:nvPr/>
        </p:nvSpPr>
        <p:spPr>
          <a:xfrm rot="1584853">
            <a:off x="6271291" y="3375139"/>
            <a:ext cx="1086312" cy="18651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2741759">
            <a:off x="5990401" y="3855883"/>
            <a:ext cx="1610326" cy="21611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315956" y="4313616"/>
            <a:ext cx="1754128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Управления администрации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7304104" y="5340728"/>
            <a:ext cx="1765980" cy="86352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трелка вправо 36"/>
          <p:cNvSpPr/>
          <p:nvPr/>
        </p:nvSpPr>
        <p:spPr>
          <a:xfrm rot="3694136">
            <a:off x="5540156" y="4271333"/>
            <a:ext cx="2044240" cy="21573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8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за 2019 год,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5805820"/>
              </p:ext>
            </p:extLst>
          </p:nvPr>
        </p:nvGraphicFramePr>
        <p:xfrm>
          <a:off x="539552" y="134076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629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районного бюджета в 2019 году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mywishlist.ru/pic/i/wish/orig/007/833/889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496" y="4437112"/>
            <a:ext cx="2535647" cy="190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23528" y="1307962"/>
            <a:ext cx="2592288" cy="2593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доходы-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174,8 млн. руб.: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НДФЛ- 128,2 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Акцизы- 8,3 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ЕНВД- 8,1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ЕСХН- 1,7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Патентная СНО- 0,1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Госпошлина- 2,0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31840" y="1307962"/>
            <a:ext cx="2880320" cy="2593305"/>
          </a:xfrm>
          <a:prstGeom prst="roundRect">
            <a:avLst>
              <a:gd name="adj" fmla="val 1877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доходы-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19,8 млн. руб.: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земли и недвижимости- 17,4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Платежи за пользование природными ресурсами- 0,4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земли и недвижимости- 0,4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услуги- 0,05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Штрафы- 1,6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1307962"/>
            <a:ext cx="2674640" cy="2593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поступления-  </a:t>
            </a:r>
            <a:endParaRPr lang="ru-RU" sz="16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504,2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Дотации- 166,1 млн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Субсидии- 10,8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Субвенции- 313,9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МБТ- 13,5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2113793">
            <a:off x="2522270" y="4113547"/>
            <a:ext cx="813947" cy="245534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5400000">
            <a:off x="4342797" y="4087958"/>
            <a:ext cx="458405" cy="238136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9302685">
            <a:off x="5881944" y="4113546"/>
            <a:ext cx="813947" cy="245534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9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8572528" cy="70788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ИЗМЕНЕНИЕ ОБЪЕМОВ ПОСТУПЛЕНИЙ ПО НАЛОГОВЫМ </a:t>
            </a:r>
          </a:p>
          <a:p>
            <a:pPr algn="ctr">
              <a:defRPr/>
            </a:pP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ДОХОДАМ В </a:t>
            </a:r>
            <a:r>
              <a:rPr lang="ru-RU" altLang="zh-CN" sz="20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6578" y="928670"/>
            <a:ext cx="2143140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cs typeface="Times New Roman" pitchFamily="18" charset="0"/>
              </a:rPr>
              <a:t>Отклонение (+, - )</a:t>
            </a: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643306" y="928670"/>
            <a:ext cx="1428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bg1"/>
                </a:solidFill>
                <a:cs typeface="Times New Roman" pitchFamily="18" charset="0"/>
              </a:rPr>
              <a:t>млн.рублей</a:t>
            </a:r>
            <a:endParaRPr lang="ru-RU" sz="1600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8" name="Стрелка вверх 7"/>
          <p:cNvSpPr/>
          <p:nvPr/>
        </p:nvSpPr>
        <p:spPr>
          <a:xfrm flipH="1">
            <a:off x="5868144" y="2535996"/>
            <a:ext cx="253220" cy="419775"/>
          </a:xfrm>
          <a:prstGeom prst="upArrow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5364088" y="2979458"/>
            <a:ext cx="285752" cy="42862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110951" y="2535996"/>
            <a:ext cx="791433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 smtClean="0">
                <a:ln w="11430"/>
                <a:solidFill>
                  <a:srgbClr val="FF797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+100%</a:t>
            </a:r>
            <a:endParaRPr lang="ru-RU" sz="1600" b="1" dirty="0">
              <a:ln w="11430"/>
              <a:solidFill>
                <a:srgbClr val="FF797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88356" y="2080302"/>
            <a:ext cx="785818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70510" y="2995049"/>
            <a:ext cx="857250" cy="3381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-</a:t>
            </a: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22%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1174165500"/>
              </p:ext>
            </p:extLst>
          </p:nvPr>
        </p:nvGraphicFramePr>
        <p:xfrm>
          <a:off x="1309681" y="155679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1741755"/>
              </p:ext>
            </p:extLst>
          </p:nvPr>
        </p:nvGraphicFramePr>
        <p:xfrm>
          <a:off x="457200" y="1076970"/>
          <a:ext cx="8229600" cy="523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615305"/>
            <a:ext cx="8712968" cy="46166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ДИНАМИКА  ДОХОДОВ  </a:t>
            </a: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РАЙОННОГО </a:t>
            </a: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БЮДЖЕТА В </a:t>
            </a: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2019 </a:t>
            </a: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347031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43966" cy="8683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районного бюджета по функциональной классификации, млн. руб.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5839198"/>
              </p:ext>
            </p:extLst>
          </p:nvPr>
        </p:nvGraphicFramePr>
        <p:xfrm>
          <a:off x="142844" y="1071546"/>
          <a:ext cx="8658228" cy="5143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22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1414"/>
            <a:ext cx="8586790" cy="92869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исполнения расходов по функциональной классификации за 2019 год, млн.рублей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2496782"/>
              </p:ext>
            </p:extLst>
          </p:nvPr>
        </p:nvGraphicFramePr>
        <p:xfrm>
          <a:off x="285720" y="1000108"/>
          <a:ext cx="8715435" cy="4137077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417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245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42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948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Отклонение от плана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3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59,0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55,6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-3,4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87549757"/>
                  </a:ext>
                </a:extLst>
              </a:tr>
              <a:tr h="434372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- 0,3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3106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ХОЗЯЙСТВО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161,4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149,4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-12,0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9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385,4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385,1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КИНЕМАТОГРАФИЯ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36,9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ПОЛИТИКА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0981196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 ОБЩЕГО ХАРАКТЕРА БЮДЖЕТАМ СУБЪЕКТОВ РОССИЙСКОЙ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ФЕДЕРАЦИИ И МУНИЦИПАЛЬНЫХ ОБРАЗОВАНИЙ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948,7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914,9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-33,8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36979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5535" y="5137739"/>
            <a:ext cx="8605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Исполнение бюджета по расходам за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 при утвержденных бюджетных назначениях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948,7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рублей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составило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914,9 млн. рублей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96,4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%.</a:t>
            </a:r>
          </a:p>
          <a:p>
            <a:pPr algn="just">
              <a:buNone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причиной исполнения расходов не в полном объеме является экономия средств по торгам.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Расходы бюджета по муниципальным программам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1428737"/>
            <a:ext cx="8643998" cy="400052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15875" algn="just"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целях повышения эффективности и результативности бюджетных расходов Администрацией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принято решение: формировать и исполнять расходную часть районного бюджета через реализацию 7 муниципальных программ. Районный бюджет на 2018– 2019 годы  - программный бюджет.</a:t>
            </a:r>
          </a:p>
          <a:p>
            <a:pPr indent="15875">
              <a:buNone/>
            </a:pPr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5875" algn="just">
              <a:buNone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документ, определяющий: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и задачи муниципальной политики в определенной сфере;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способы их достижения;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четкое определение объемов используемых финансовых ресурсов.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35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14338" y="534084"/>
            <a:ext cx="8229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района на 2014-2025 годы»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Центр образования &quot;Инвайт&quot; приглашает архангельские НКО на обучение - Агентство социальной информаци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5"/>
            <a:ext cx="1512168" cy="9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339752" y="1196752"/>
            <a:ext cx="6552728" cy="738664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Обеспечение доступности качественного образования, соответствующего инновационному развитию экономики, современным требованиям общества, каждого гражданина, а также процессов интеграции в мировое сообщество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220033"/>
              </p:ext>
            </p:extLst>
          </p:nvPr>
        </p:nvGraphicFramePr>
        <p:xfrm>
          <a:off x="611560" y="2150841"/>
          <a:ext cx="3816424" cy="3374944"/>
        </p:xfrm>
        <a:graphic>
          <a:graphicData uri="http://schemas.openxmlformats.org/drawingml/2006/table">
            <a:tbl>
              <a:tblPr firstRow="1" bandRow="1"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707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Расходы по  программе (</a:t>
                      </a:r>
                      <a:r>
                        <a:rPr lang="ru-RU" sz="1100" dirty="0" err="1" smtClean="0"/>
                        <a:t>тыс.рублей</a:t>
                      </a:r>
                      <a:r>
                        <a:rPr lang="ru-RU" sz="1100" dirty="0" smtClean="0"/>
                        <a:t>):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9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412 835,6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412 459,7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профессионального образования"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440,0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440,0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дошкольного, общего и дополнительного образования детей"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374 078,3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373 998,5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системы защиты прав детей"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28 204,7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28 687,5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"Обеспечение реализации государственной программы и прочие мероприятия в области образования"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9 512,6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9 333,6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849193"/>
              </p:ext>
            </p:extLst>
          </p:nvPr>
        </p:nvGraphicFramePr>
        <p:xfrm>
          <a:off x="4572000" y="2150841"/>
          <a:ext cx="4286250" cy="4556220"/>
        </p:xfrm>
        <a:graphic>
          <a:graphicData uri="http://schemas.openxmlformats.org/drawingml/2006/table">
            <a:tbl>
              <a:tblPr firstRow="1" bandRow="1"/>
              <a:tblGrid>
                <a:gridCol w="3143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708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3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Удельный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вес численности выпускников образовательных организаций профессионального образования очной формы обучения, трудоустроившихся в течение одного года после окончания обучения по полученной специальности (профессии), в общей их численности,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46,7 %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51,6 %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1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Доступность дошкольного образования (отношение численности детей 3 - 7 лет, которым предоставлена возможность получать услуги дошкольного образования, к численности детей в возрасте 3 - 7 лет, скорректированной на численность детей в возрасте 5 - 7 лет, обучающихся в школе), %</a:t>
                      </a: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100 %</a:t>
                      </a: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72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Отношение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среднего балла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(в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расчете на 1 предмет) в 10 процентах школ с лучшими результатами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 к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среднему баллу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 (в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расчете на 1 предмет) в 10 процентах школ с худшими результатами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2,1 %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1,6 %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65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детей, оставшихся без попечения родителей, переданных на воспитание в семьи граждан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РФ,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постоянно проживающих на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территории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РФ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(на усыновление (удочерение) и под опеку (попечительство)), в том числе по договору о приемной семье,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72,8 %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73,2 %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72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Удельный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вес численности молодых людей в возрасте от 14 до 30 лет, участвующих в деятельности молодежных общественных объединений, в общей численности молодых людей от 14 до 30 лет,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49,1 %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49,2 %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365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>
          <a:xfrm>
            <a:off x="414338" y="285948"/>
            <a:ext cx="8229600" cy="615553"/>
          </a:xfrm>
          <a:extLst/>
        </p:spPr>
        <p:txBody>
          <a:bodyPr rtlCol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«Повышение эффективности деятельности органов местного самоуправления </a:t>
            </a:r>
            <a:r>
              <a:rPr lang="ru-RU" sz="1600" b="1" kern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 на  2015-2025 </a:t>
            </a:r>
            <a:r>
              <a:rPr lang="ru-RU" sz="18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годы»</a:t>
            </a:r>
            <a:endParaRPr lang="ru-RU" sz="1800" kern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5" descr="Центр образования &quot;Инвайт&quot; приглашает архангельские НКО на обучение - Агентство социальной информации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857250"/>
            <a:ext cx="1511300" cy="1203325"/>
          </a:xfrm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214563" y="1143000"/>
            <a:ext cx="6410325" cy="523875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Совершенствование деятельности органов местного самоуправления </a:t>
            </a:r>
            <a:r>
              <a:rPr lang="ru-RU" sz="1400" kern="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 района и повышение качества управления</a:t>
            </a:r>
            <a:endParaRPr lang="ru-RU" sz="1400" kern="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054431"/>
              </p:ext>
            </p:extLst>
          </p:nvPr>
        </p:nvGraphicFramePr>
        <p:xfrm>
          <a:off x="357188" y="2143125"/>
          <a:ext cx="4000528" cy="2613466"/>
        </p:xfrm>
        <a:graphic>
          <a:graphicData uri="http://schemas.openxmlformats.org/drawingml/2006/table">
            <a:tbl>
              <a:tblPr firstRow="1" bandRow="1"/>
              <a:tblGrid>
                <a:gridCol w="24618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15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71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3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Расходы по государственной программе (млн.рублей):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План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Факт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17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130 845,9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127 098,2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управления муниципальными финансами и муниципальным долгом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Серышевского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района»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78 534,6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78 229,9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3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использования государственного имущества Амурской области»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10 540,5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9 052,0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42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«Развитие муниципальной службы в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Серышевском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районе»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41 656,8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39 816,3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557391"/>
              </p:ext>
            </p:extLst>
          </p:nvPr>
        </p:nvGraphicFramePr>
        <p:xfrm>
          <a:off x="4572000" y="2286000"/>
          <a:ext cx="4286250" cy="3164992"/>
        </p:xfrm>
        <a:graphic>
          <a:graphicData uri="http://schemas.openxmlformats.org/drawingml/2006/table">
            <a:tbl>
              <a:tblPr firstRow="1" bandRow="1"/>
              <a:tblGrid>
                <a:gridCol w="3143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617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28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Доля расходов областного бюджета, формируемых в рамках государственных программ, в общем объеме расходов областного бюджета без учета целевых безвозмездных поступлений, %</a:t>
                      </a: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96,8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96,3</a:t>
                      </a: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54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используемых областных объектов в общем количестве областных объектов,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0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граждан, использующих механизм получения государственных и муниципальных услуг в электронной форме,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87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Количество некоммерческих организаций на территории региона, ед.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940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540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Уровень производственного травматизма (численность пострадавших с утратой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трудоспособности на 1 рабочий день и более и со смертельным исходом в расчете на 1000 работающих)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1,98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1,98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14300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муниципальным образованиям в 2019 году в рамках </a:t>
            </a:r>
            <a:r>
              <a:rPr lang="ru-RU" sz="1600" b="1" kern="0" dirty="0" smtClean="0">
                <a:latin typeface="Times New Roman" pitchFamily="18" charset="0"/>
                <a:cs typeface="Times New Roman" pitchFamily="18" charset="0"/>
              </a:rPr>
              <a:t>государственной программы «Повышение эффективности деятельности органов  на 2014-2025 годы»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142844" y="2571744"/>
          <a:ext cx="5543560" cy="3643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4282" y="1428736"/>
            <a:ext cx="8715436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Создание условий для эффективного выполнения полномочий  органами местного самоуправления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2132" y="2571744"/>
            <a:ext cx="3429024" cy="40010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целях обеспечения сбалансированности и устойчивости бюджетной системы области местным бюджетам в 2019 году перечислены: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дотация на сбалансированность муниципальных районов (городских округов) – 3 741 млн. рублей (94,0 %);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дотация на выравнивание бюджетной обеспеченности поселений – 84 млн. рублей (2,1%);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дотация на выравнивание бюджетной обеспеченности муниципальных районов (городских округов) – 16 млн. рублей (0,4%);</a:t>
            </a:r>
          </a:p>
          <a:p>
            <a:pPr algn="just">
              <a:buFontTx/>
              <a:buChar char="-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дотация, связанная с особым режимом функционирования закрытых административно-территориальных образований  - 68 млн. рублей (1,7%) 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458656"/>
              </p:ext>
            </p:extLst>
          </p:nvPr>
        </p:nvGraphicFramePr>
        <p:xfrm>
          <a:off x="357158" y="3000372"/>
          <a:ext cx="8429684" cy="1468757"/>
        </p:xfrm>
        <a:graphic>
          <a:graphicData uri="http://schemas.openxmlformats.org/drawingml/2006/table">
            <a:tbl>
              <a:tblPr/>
              <a:tblGrid>
                <a:gridCol w="12858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334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811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573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1444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497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Содержание ГКУ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«</a:t>
                      </a:r>
                      <a:r>
                        <a:rPr lang="ru-RU" sz="1100" b="1" i="1" u="none" strike="noStrike" dirty="0" err="1" smtClean="0">
                          <a:solidFill>
                            <a:schemeClr val="tx2"/>
                          </a:solidFill>
                          <a:latin typeface="Calibri"/>
                        </a:rPr>
                        <a:t>Амурупрадор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» с учетом уплаты налога на имущество автомобильных дорог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Строительство и реконструкция автомобильных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дорог </a:t>
                      </a:r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регионального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значения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Содержание и ремонт автомобильных дорог  регионального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значения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Субсидии муниципальным образованиям на местные дороги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Мероприятия по ликвидации чрезвычайных ситуаций и последствий стихийных бедствий - восстановление дорог после наводнения 2013 года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Капитальный ремонт автомобильных дорог регионального значения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5223279"/>
          <a:ext cx="8072494" cy="1577340"/>
        </p:xfrm>
        <a:graphic>
          <a:graphicData uri="http://schemas.openxmlformats.org/drawingml/2006/table">
            <a:tbl>
              <a:tblPr/>
              <a:tblGrid>
                <a:gridCol w="17145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87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5732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5059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Завершены работы по строительству и реконструкции 35,2 км  дорог  по 11 объектам и 704,5 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на 5 мостах . Выполнены проектные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работы 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для 24 объектов дорожного хозяйства.</a:t>
                      </a:r>
                    </a:p>
                    <a:p>
                      <a:pPr algn="ctr"/>
                      <a:endParaRPr lang="ru-RU" sz="10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Отремонтировано 98,5 км дорог и 231,3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мостов, обеспечено содержание 6204 км  автомобильных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дорог регионального значения.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Приведено в нормативное состояние  59,4 км дорог и 223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искусственных сооружений,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восста-новлено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освещение на  11 км автомобильных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дорог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местного значения.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Восстановлено 736 км дорог, пострадавших в результате крупномасштабного наводнения, в т.ч. 429,1 км -  региональные дороги,  306,9 км  – местные дороги.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Проведен капитальный ремонт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16,8 км региональных дорог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Стрелка вправо с вырезом 6"/>
          <p:cNvSpPr/>
          <p:nvPr/>
        </p:nvSpPr>
        <p:spPr>
          <a:xfrm rot="5400000">
            <a:off x="1340412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с вырезом 7"/>
          <p:cNvSpPr/>
          <p:nvPr/>
        </p:nvSpPr>
        <p:spPr>
          <a:xfrm rot="5400000">
            <a:off x="4626560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с вырезом 8"/>
          <p:cNvSpPr/>
          <p:nvPr/>
        </p:nvSpPr>
        <p:spPr>
          <a:xfrm rot="5400000">
            <a:off x="2840610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 rot="5400000">
            <a:off x="6198196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 rot="5400000">
            <a:off x="7769832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214290"/>
            <a:ext cx="8429684" cy="92333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Подпрограмма «Развитие сети автомобильных дорог общего пользования Амурской области»   государственной программы Амурской области «Развитие транспортной системы Амурской области нам 2014-2020 годы»</a:t>
            </a:r>
            <a:endParaRPr kumimoji="0" lang="ru-RU" sz="1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1571604" y="1262662"/>
            <a:ext cx="6572296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Расходы дорожного фонда за 2019 год – всего </a:t>
            </a:r>
            <a:r>
              <a:rPr lang="ru-RU" sz="1600" b="1" i="1" dirty="0" smtClean="0">
                <a:solidFill>
                  <a:schemeClr val="accent6">
                    <a:lumMod val="75000"/>
                  </a:schemeClr>
                </a:solidFill>
              </a:rPr>
              <a:t>5194,9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млн.рублей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Рисунок 13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802" y="1714488"/>
            <a:ext cx="1071570" cy="1214446"/>
          </a:xfrm>
          <a:prstGeom prst="rect">
            <a:avLst/>
          </a:prstGeom>
        </p:spPr>
      </p:pic>
      <p:pic>
        <p:nvPicPr>
          <p:cNvPr id="15" name="Рисунок 14" descr="скачанные файлы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3042" y="1714488"/>
            <a:ext cx="1357322" cy="1214446"/>
          </a:xfrm>
          <a:prstGeom prst="rect">
            <a:avLst/>
          </a:prstGeom>
        </p:spPr>
      </p:pic>
      <p:pic>
        <p:nvPicPr>
          <p:cNvPr id="16" name="Рисунок 15" descr="2757a83f76ba618eec99d797fcf2ca0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5008" y="1714488"/>
            <a:ext cx="1785950" cy="1214446"/>
          </a:xfrm>
          <a:prstGeom prst="rect">
            <a:avLst/>
          </a:prstGeom>
        </p:spPr>
      </p:pic>
      <p:pic>
        <p:nvPicPr>
          <p:cNvPr id="17" name="Рисунок 16" descr="roadbuild-1280x87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72396" y="1714488"/>
            <a:ext cx="1285884" cy="1214446"/>
          </a:xfrm>
          <a:prstGeom prst="rect">
            <a:avLst/>
          </a:prstGeom>
        </p:spPr>
      </p:pic>
      <p:pic>
        <p:nvPicPr>
          <p:cNvPr id="18" name="Рисунок 17" descr="1408431495_dsc_67060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14810" y="1714488"/>
            <a:ext cx="1428760" cy="1214446"/>
          </a:xfrm>
          <a:prstGeom prst="rect">
            <a:avLst/>
          </a:prstGeom>
        </p:spPr>
      </p:pic>
      <p:pic>
        <p:nvPicPr>
          <p:cNvPr id="19" name="Рисунок 18" descr="отбор_проб3.JPG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85720" y="1714488"/>
            <a:ext cx="1285861" cy="121444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28662" y="4572008"/>
            <a:ext cx="7429552" cy="369332"/>
          </a:xfrm>
          <a:prstGeom prst="rect">
            <a:avLst/>
          </a:prstGeom>
          <a:solidFill>
            <a:srgbClr val="3399FF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Показатели исполнения по расходам дорожного фонда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72560" cy="1214446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Амурской области «Модернизация жилищно-коммунального комплекса, энергосбережение и повышение энергетической эффективности в Амурской области на 2014 - 2020 годы» за 2018 год</a:t>
            </a:r>
            <a:endParaRPr lang="zh-CN" altLang="en-US" sz="2000" b="1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71612"/>
            <a:ext cx="8286808" cy="71438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ru-RU" sz="1800" b="1" u="sng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</a:t>
            </a:r>
            <a:r>
              <a:rPr lang="ru-RU" sz="1800" b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качества и надежности предоставления жилищно-коммунальных услуг, повышение качества жилищного обеспечения граждан</a:t>
            </a:r>
          </a:p>
          <a:p>
            <a:pPr algn="ctr"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2643182"/>
            <a:ext cx="3500462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жилищное хозяйство -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110,2 млн. руб.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9190" y="2643183"/>
            <a:ext cx="378621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коммунальное хозяйство -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203,1 млн.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488" y="3500438"/>
            <a:ext cx="6286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 smtClean="0"/>
              <a:t>         </a:t>
            </a:r>
            <a:endParaRPr lang="ru-RU" sz="15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4500570"/>
            <a:ext cx="4500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716554252"/>
              </p:ext>
            </p:extLst>
          </p:nvPr>
        </p:nvGraphicFramePr>
        <p:xfrm>
          <a:off x="142844" y="3786190"/>
          <a:ext cx="3857652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90276370"/>
              </p:ext>
            </p:extLst>
          </p:nvPr>
        </p:nvGraphicFramePr>
        <p:xfrm>
          <a:off x="4143372" y="3643314"/>
          <a:ext cx="1714512" cy="285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30" name="Picture 6" descr="http://gkhinsider.ru/wp-content/uploads/may-zakonyi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2910" y="5000636"/>
            <a:ext cx="3000396" cy="1857364"/>
          </a:xfrm>
          <a:prstGeom prst="rect">
            <a:avLst/>
          </a:prstGeom>
          <a:noFill/>
        </p:spPr>
      </p:pic>
      <p:pic>
        <p:nvPicPr>
          <p:cNvPr id="1034" name="Picture 10" descr="http://zhkhacker.ru/wp-content/uploads/2012/08/Corbis-42-32355776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-4572064" y="857232"/>
            <a:ext cx="3929058" cy="1071570"/>
          </a:xfrm>
          <a:prstGeom prst="rect">
            <a:avLst/>
          </a:prstGeom>
          <a:noFill/>
        </p:spPr>
      </p:pic>
      <p:sp>
        <p:nvSpPr>
          <p:cNvPr id="20" name="Стрелка вниз 19"/>
          <p:cNvSpPr/>
          <p:nvPr/>
        </p:nvSpPr>
        <p:spPr>
          <a:xfrm>
            <a:off x="2143108" y="3357562"/>
            <a:ext cx="71438" cy="428628"/>
          </a:xfrm>
          <a:prstGeom prst="downArrow">
            <a:avLst/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Стрелка вниз 20"/>
          <p:cNvSpPr/>
          <p:nvPr/>
        </p:nvSpPr>
        <p:spPr>
          <a:xfrm rot="1770884">
            <a:off x="5317753" y="3309372"/>
            <a:ext cx="72692" cy="46672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Стрелка вниз 30"/>
          <p:cNvSpPr/>
          <p:nvPr/>
        </p:nvSpPr>
        <p:spPr>
          <a:xfrm rot="279401">
            <a:off x="6623925" y="3360360"/>
            <a:ext cx="88601" cy="483605"/>
          </a:xfrm>
          <a:prstGeom prst="downArrow">
            <a:avLst>
              <a:gd name="adj1" fmla="val 50000"/>
              <a:gd name="adj2" fmla="val 51958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2" name="Стрелка вниз 31"/>
          <p:cNvSpPr/>
          <p:nvPr/>
        </p:nvSpPr>
        <p:spPr>
          <a:xfrm rot="21197667" flipH="1">
            <a:off x="7933485" y="3346301"/>
            <a:ext cx="70949" cy="51332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3857628"/>
            <a:ext cx="1357322" cy="25717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Снижен износ объектов коммунальной инфраструктуры до уровня  55%  за счет  предоставления финансовой помощи органам местного самоуправления в сумме 35,1 млн.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руб.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72396" y="3857628"/>
            <a:ext cx="1357290" cy="25717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 Содействие в укреплении финансовой устойчивости организаций ЖКХ за счет оказания  им  государственной поддержки в сумме   123,2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286808" cy="64294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Государственная программа Амурской области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Экономическое развитие и инновационная экономика Амурской области на 2014 - 2020 годы»</a:t>
            </a:r>
            <a:r>
              <a:rPr lang="ru-RU" sz="1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за</a:t>
            </a:r>
            <a:r>
              <a:rPr lang="ru-RU" sz="18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2018 год</a:t>
            </a:r>
            <a:endParaRPr lang="zh-CN" alt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35719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ru-RU" sz="16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устойчивого социально-экономического развития Амурской области</a:t>
            </a:r>
          </a:p>
          <a:p>
            <a:pPr algn="just">
              <a:buNone/>
            </a:pPr>
            <a:endParaRPr lang="ru-RU" sz="1400" dirty="0" smtClean="0"/>
          </a:p>
          <a:p>
            <a:pPr algn="ctr"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374" y="4500570"/>
            <a:ext cx="4500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</p:txBody>
      </p:sp>
      <p:pic>
        <p:nvPicPr>
          <p:cNvPr id="1034" name="Picture 10" descr="http://zhkhacker.ru/wp-content/uploads/2012/08/Corbis-42-323557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572064" y="857232"/>
            <a:ext cx="3929058" cy="1071570"/>
          </a:xfrm>
          <a:prstGeom prst="rect">
            <a:avLst/>
          </a:prstGeom>
          <a:noFill/>
        </p:spPr>
      </p:pic>
      <p:graphicFrame>
        <p:nvGraphicFramePr>
          <p:cNvPr id="22" name="Диаграмма 21"/>
          <p:cNvGraphicFramePr/>
          <p:nvPr/>
        </p:nvGraphicFramePr>
        <p:xfrm>
          <a:off x="142844" y="2071678"/>
          <a:ext cx="1071570" cy="928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денежное дерево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2071678"/>
            <a:ext cx="1000132" cy="928694"/>
          </a:xfrm>
          <a:prstGeom prst="rect">
            <a:avLst/>
          </a:prstGeom>
          <a:noFill/>
        </p:spPr>
      </p:pic>
      <p:pic>
        <p:nvPicPr>
          <p:cNvPr id="2054" name="Picture 6" descr="http://www.orenburg-gov.ru/upload/import/news/2013-09-28-15-3-1/__________%20(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22" y="2071678"/>
            <a:ext cx="1071570" cy="928694"/>
          </a:xfrm>
          <a:prstGeom prst="rect">
            <a:avLst/>
          </a:prstGeom>
          <a:noFill/>
        </p:spPr>
      </p:pic>
      <p:sp>
        <p:nvSpPr>
          <p:cNvPr id="2056" name="AutoShape 8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8" name="AutoShape 10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0" name="AutoShape 12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2" name="AutoShape 14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4" name="Picture 16" descr="У граждан Украины есть возможность получить российский паспорт и трудоустроиться в Челябинск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2071678"/>
            <a:ext cx="1285884" cy="928695"/>
          </a:xfrm>
          <a:prstGeom prst="rect">
            <a:avLst/>
          </a:prstGeom>
          <a:noFill/>
        </p:spPr>
      </p:pic>
      <p:pic>
        <p:nvPicPr>
          <p:cNvPr id="2068" name="Picture 20" descr="http://opentrip.ru/wp-content/files/2011/02/travel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2571800" y="2857496"/>
            <a:ext cx="1357322" cy="928694"/>
          </a:xfrm>
          <a:prstGeom prst="rect">
            <a:avLst/>
          </a:prstGeom>
          <a:noFill/>
        </p:spPr>
      </p:pic>
      <p:pic>
        <p:nvPicPr>
          <p:cNvPr id="2070" name="Picture 22" descr="http://visitnao.ru/sites/default/files/news/2014/04/612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9190" y="2071678"/>
            <a:ext cx="1428759" cy="928694"/>
          </a:xfrm>
          <a:prstGeom prst="rect">
            <a:avLst/>
          </a:prstGeom>
          <a:noFill/>
        </p:spPr>
      </p:pic>
      <p:pic>
        <p:nvPicPr>
          <p:cNvPr id="2072" name="Picture 24" descr="Лучший работодатель 2012 года в области содействия занятости населения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00826" y="2071678"/>
            <a:ext cx="1214446" cy="946555"/>
          </a:xfrm>
          <a:prstGeom prst="rect">
            <a:avLst/>
          </a:prstGeom>
          <a:noFill/>
        </p:spPr>
      </p:pic>
      <p:pic>
        <p:nvPicPr>
          <p:cNvPr id="2074" name="Picture 26" descr="http://www.zsamur.ru/files/4e/4e7c17c399bfd19cd9b840beca0a13ab_small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858148" y="2071679"/>
            <a:ext cx="1071570" cy="1000132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142844" y="1428736"/>
            <a:ext cx="885828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На реализацию государственной программы выделено всего 899,8 млн. рублей, в том числе на исполнение следующих подпрограмм (в млн. рублей):</a:t>
            </a:r>
            <a:endParaRPr lang="ru-RU" sz="1600" dirty="0"/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303573"/>
              </p:ext>
            </p:extLst>
          </p:nvPr>
        </p:nvGraphicFramePr>
        <p:xfrm>
          <a:off x="142843" y="3000372"/>
          <a:ext cx="8786875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2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542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245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0571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4628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3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6629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857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Таблица 36"/>
          <p:cNvGraphicFramePr>
            <a:graphicFrameLocks noGrp="1"/>
          </p:cNvGraphicFramePr>
          <p:nvPr/>
        </p:nvGraphicFramePr>
        <p:xfrm>
          <a:off x="142845" y="3357563"/>
          <a:ext cx="8786874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29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29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337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172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589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463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046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0715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экономического потенциала и формирование благоприятного инвестиционного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климата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Развитие субъектов малого и среднего предпринимательства на территории области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Развитие внешнеэкономических и межрегиональных связей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Оказание содействия добровольному переселению в область соотечественников, проживающих за рубежом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Развитие внутреннего и въездного туризма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Содействие занятости населения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Обеспечение реализации государственной политики области в отдельных сферах управления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9" name="Таблица 48"/>
          <p:cNvGraphicFramePr>
            <a:graphicFrameLocks noGrp="1"/>
          </p:cNvGraphicFramePr>
          <p:nvPr/>
        </p:nvGraphicFramePr>
        <p:xfrm>
          <a:off x="142845" y="4500570"/>
          <a:ext cx="8786874" cy="35719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87868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 Ц Е Н К 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142844" y="4823460"/>
          <a:ext cx="8786874" cy="203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247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713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909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106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909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2669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8916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Индекс физического объема валового регионального продукта составил 108,2 % к 2013 году;      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Рост производительности труда составил 108,4% к 2013 году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Число предприятий малого и среднего бизнеса,</a:t>
                      </a:r>
                      <a:r>
                        <a:rPr lang="ru-RU" sz="85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составило  30301 </a:t>
                      </a:r>
                      <a:r>
                        <a:rPr lang="ru-RU" sz="85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ед.; </a:t>
                      </a:r>
                    </a:p>
                    <a:p>
                      <a:pPr algn="l"/>
                      <a:r>
                        <a:rPr lang="ru-RU" sz="85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85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 налоговых поступлений от малого и среднего </a:t>
                      </a:r>
                      <a:r>
                        <a:rPr lang="ru-RU" sz="85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бизнеса в бюджеты всех уровней составил 2 091 млн. руб.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участников внешнеэкономической деятельности увеличено на 591 ед.;</a:t>
                      </a:r>
                    </a:p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Межрегиональный товарооборот увеличен на 13% к 2013 году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</a:t>
                      </a: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участника государственной программы, прибыли и зарегистрированы в УФМС России по Амурской области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Экскурсионными услугами воспользовались 500 социально-незащищенных граждан.</a:t>
                      </a:r>
                    </a:p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Проведено 137 тематических выездов и экскурсий и обслужено 3 600 туристов.</a:t>
                      </a:r>
                    </a:p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 международный</a:t>
                      </a: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фестиваль «Амур – река дружбы»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рост трудоустроенных граждан в общей численности граждан, обратившихся за содействием  в поиске работы составил 41,1%;</a:t>
                      </a:r>
                    </a:p>
                    <a:p>
                      <a:pPr algn="l"/>
                      <a:endParaRPr lang="ru-RU" sz="6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93,2%   безработным гражданам   (от общего числа безработных) назначены социальные выплат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Уровень выполнения  задач</a:t>
                      </a: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органов исполнительной власти в сфера государственного управления составил 87,4%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142844" y="0"/>
            <a:ext cx="8429684" cy="78579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Государственная программа «Развитие сельского хозяйства и регулирование рынков сельскохозяйственной продукции, сырья и продовольствия Амурской области на 2014-2020 годы»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000108"/>
            <a:ext cx="1714511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000108"/>
            <a:ext cx="1571636" cy="121444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32" y="1000108"/>
            <a:ext cx="1488298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1000108"/>
            <a:ext cx="1643074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5206" y="1000108"/>
            <a:ext cx="1785950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142844" y="2285992"/>
            <a:ext cx="1643074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/>
              <a:t>Цель программы:</a:t>
            </a:r>
            <a:endParaRPr lang="ru-RU" sz="1400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1857356" y="2285993"/>
            <a:ext cx="7072362" cy="6617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aseline="0" dirty="0" smtClean="0">
                <a:latin typeface="Times New Roman" pitchFamily="18" charset="0"/>
                <a:cs typeface="Times New Roman" pitchFamily="18" charset="0"/>
              </a:rPr>
              <a:t>Создание условий для устойчивого развития агропромышленного комплекса и улучшения качества жизни в сельской местности Амурской области</a:t>
            </a:r>
          </a:p>
          <a:p>
            <a:pPr>
              <a:buFont typeface="Wingdings" pitchFamily="2" charset="2"/>
              <a:buChar char="Ø"/>
            </a:pPr>
            <a:endParaRPr lang="ru-RU" sz="900" dirty="0"/>
          </a:p>
        </p:txBody>
      </p:sp>
      <p:graphicFrame>
        <p:nvGraphicFramePr>
          <p:cNvPr id="12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6961901"/>
              </p:ext>
            </p:extLst>
          </p:nvPr>
        </p:nvGraphicFramePr>
        <p:xfrm>
          <a:off x="0" y="3071812"/>
          <a:ext cx="2786050" cy="3786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4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75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9204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Основные мероприятия программы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2019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78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1.Обеспечение потребления</a:t>
                      </a:r>
                      <a:r>
                        <a:rPr lang="ru-RU" sz="900" b="1" baseline="0" dirty="0" smtClean="0"/>
                        <a:t> населения основными продуктами питания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Зерновые и зернобобовые, тыс.тонн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417,7</a:t>
                      </a:r>
                      <a:endParaRPr lang="ru-RU" sz="1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Картофель, тыс.тонн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298,1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скота и птицы, тыс.тонн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молока, тыс.тонн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788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Поголовье крупного рогатого скота мясных пород, тыс.голов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2.Обновление машинотракторного</a:t>
                      </a:r>
                      <a:r>
                        <a:rPr lang="ru-RU" sz="9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парка</a:t>
                      </a:r>
                      <a:endParaRPr lang="ru-RU" sz="9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Трактора,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854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Комбайны, ед.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Посевные комплексы,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0584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3.Улучшение жилищных условий граждан, молодых семей и молодых специалистов на селе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Ввод(приобретение) жилья, тыс.кв. 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3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5795081"/>
              </p:ext>
            </p:extLst>
          </p:nvPr>
        </p:nvGraphicFramePr>
        <p:xfrm>
          <a:off x="2786050" y="3000372"/>
          <a:ext cx="5000660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593528284"/>
              </p:ext>
            </p:extLst>
          </p:nvPr>
        </p:nvGraphicFramePr>
        <p:xfrm>
          <a:off x="7000892" y="2500306"/>
          <a:ext cx="2571768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0" y="0"/>
            <a:ext cx="8572528" cy="78579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Государственная программа</a:t>
            </a:r>
            <a:r>
              <a:rPr lang="ru-RU" cap="all" noProof="0" dirty="0" smtClean="0"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  </a:t>
            </a:r>
            <a:r>
              <a:rPr kumimoji="0" lang="ru-RU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«</a:t>
            </a:r>
            <a:r>
              <a:rPr lang="ru-RU" noProof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храна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окружающей среды в амурской области на 2014 - 2020 годы </a:t>
            </a:r>
            <a:r>
              <a:rPr kumimoji="0" lang="ru-RU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»</a:t>
            </a:r>
            <a:endParaRPr kumimoji="0" lang="ru-RU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Times New Roman" pitchFamily="18" charset="0"/>
              <a:ea typeface="Cambria Math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2071678"/>
            <a:ext cx="1714512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i="1" u="sng" dirty="0" smtClean="0"/>
              <a:t>Цель программы:</a:t>
            </a:r>
            <a:endParaRPr lang="ru-RU" sz="1400" b="1" i="1" u="sng" dirty="0"/>
          </a:p>
        </p:txBody>
      </p:sp>
      <p:graphicFrame>
        <p:nvGraphicFramePr>
          <p:cNvPr id="12" name="Содержимое 7"/>
          <p:cNvGraphicFramePr>
            <a:graphicFrameLocks/>
          </p:cNvGraphicFramePr>
          <p:nvPr/>
        </p:nvGraphicFramePr>
        <p:xfrm>
          <a:off x="0" y="2565848"/>
          <a:ext cx="2928926" cy="4292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449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Основные  результаты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52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/>
                        <a:t>Разработана проектная документация по капитальному ремонту гидротехнических сооружений (шт.)</a:t>
                      </a:r>
                      <a:endParaRPr lang="ru-RU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 smtClean="0"/>
                    </a:p>
                    <a:p>
                      <a:pPr algn="ctr"/>
                      <a:r>
                        <a:rPr lang="ru-RU" sz="1000" b="1" dirty="0" smtClean="0"/>
                        <a:t>3</a:t>
                      </a:r>
                      <a:endParaRPr lang="ru-RU" sz="1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5237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Установлено специализированных</a:t>
                      </a:r>
                      <a:r>
                        <a:rPr lang="ru-RU" sz="900" baseline="0" dirty="0" smtClean="0"/>
                        <a:t> знаков обозначения </a:t>
                      </a:r>
                      <a:r>
                        <a:rPr lang="ru-RU" sz="900" baseline="0" dirty="0" err="1" smtClean="0"/>
                        <a:t>водоохранных</a:t>
                      </a:r>
                      <a:r>
                        <a:rPr lang="ru-RU" sz="900" baseline="0" dirty="0" smtClean="0"/>
                        <a:t> зон  и прибрежных защитных полос (шт.)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b="1" dirty="0" smtClean="0"/>
                    </a:p>
                    <a:p>
                      <a:pPr algn="ctr"/>
                      <a:r>
                        <a:rPr lang="ru-RU" sz="1000" b="1" dirty="0" smtClean="0"/>
                        <a:t>314</a:t>
                      </a:r>
                      <a:endParaRPr lang="ru-RU" sz="1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77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Расчищено и углублено русло рек (км.)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74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Потушено лесных пожаров на землях лесного фонда (тыс.га)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176185,7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74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Произведена очистка береговой полосы водных объектов (км.)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74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Поддержание и улучшение кормовой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базы диких животных, в том числе (выложено, заготовлено):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сено (</a:t>
                      </a:r>
                      <a:r>
                        <a:rPr lang="ru-RU" sz="9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тн</a:t>
                      </a:r>
                      <a:r>
                        <a:rPr lang="ru-RU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веточных кормов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(шт.)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-зерновых отходов (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тн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515,6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кормушек (шт.)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791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соль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тн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60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Отстрелено волков (особей)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3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7169084"/>
              </p:ext>
            </p:extLst>
          </p:nvPr>
        </p:nvGraphicFramePr>
        <p:xfrm>
          <a:off x="2857488" y="3071810"/>
          <a:ext cx="5000660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7000892" y="2500306"/>
          <a:ext cx="2571768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Расчищать реки Сызрани начнут не скоро - НеСлухи.РФ Информац…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714356"/>
            <a:ext cx="1643074" cy="1214446"/>
          </a:xfrm>
          <a:prstGeom prst="rect">
            <a:avLst/>
          </a:prstGeom>
          <a:noFill/>
        </p:spPr>
      </p:pic>
      <p:pic>
        <p:nvPicPr>
          <p:cNvPr id="2052" name="Picture 4" descr="Вспомогательный инструмент и оснастка для металлообрабатыващих станков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00615" y="714358"/>
            <a:ext cx="1643073" cy="1214446"/>
          </a:xfrm>
          <a:prstGeom prst="rect">
            <a:avLst/>
          </a:prstGeom>
          <a:noFill/>
        </p:spPr>
      </p:pic>
      <p:pic>
        <p:nvPicPr>
          <p:cNvPr id="2056" name="Picture 8" descr="дикие животны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29454" y="714356"/>
            <a:ext cx="1643074" cy="1214446"/>
          </a:xfrm>
          <a:prstGeom prst="rect">
            <a:avLst/>
          </a:prstGeom>
          <a:noFill/>
        </p:spPr>
      </p:pic>
      <p:pic>
        <p:nvPicPr>
          <p:cNvPr id="2058" name="Picture 10" descr="Новость дня Главные Новости Ульяновска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158" y="714356"/>
            <a:ext cx="1916095" cy="1214446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2000232" y="2071678"/>
            <a:ext cx="7000924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уровня экологической безопасности и сохранение природных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14282" y="285729"/>
            <a:ext cx="828680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kumimoji="0" lang="ru-RU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Государственная программа «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Снижение рисков и смягчение последствий чрезвычайных ситуаций природного и техногенного характера, а также обеспечение безопасности населения области на 2014 - 2025 годы»</a:t>
            </a:r>
            <a:r>
              <a:rPr lang="ru-RU" sz="1800" b="1" dirty="0" smtClean="0">
                <a:solidFill>
                  <a:schemeClr val="bg1"/>
                </a:solidFill>
              </a:rPr>
              <a:t/>
            </a:r>
            <a:br>
              <a:rPr lang="ru-RU" sz="1800" b="1" dirty="0" smtClean="0">
                <a:solidFill>
                  <a:schemeClr val="bg1"/>
                </a:solidFill>
              </a:rPr>
            </a:b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143108" y="1214423"/>
            <a:ext cx="6500858" cy="1169551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Минимизация социального, экономического и экологического ущерба, наносимого населению, экономике и природной среде Амурской области от чрезвычайных ситуаций природного и техногенного характера, ведения военных действий, совершения актов терроризма, экстремизма и правонарушений</a:t>
            </a:r>
            <a:r>
              <a:rPr lang="ru-RU" sz="1400" dirty="0" smtClean="0"/>
              <a:t>	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464006"/>
              </p:ext>
            </p:extLst>
          </p:nvPr>
        </p:nvGraphicFramePr>
        <p:xfrm>
          <a:off x="928662" y="2714620"/>
          <a:ext cx="4030738" cy="3309966"/>
        </p:xfrm>
        <a:graphic>
          <a:graphicData uri="http://schemas.openxmlformats.org/drawingml/2006/table">
            <a:tbl>
              <a:tblPr firstRow="1" bandRow="1"/>
              <a:tblGrid>
                <a:gridCol w="27146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3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93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Расходы по государственной программе (млн.рублей):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9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935,6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900,8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«Обеспечение пожарной  безопасности"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732,9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709,4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08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системы гражданской обороны, защиты населения и территорий от чрезвычайных ситуаций"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186,5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175,8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«Профилактика правонарушений, профилактика терроризма и экстремизма»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11,9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11,5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"Обеспечение реализации основных направлений государственной политики области в сфере гражданской обороны,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защиты населения и территорий от чрезвычайных ситуаций"</a:t>
                      </a:r>
                      <a:endParaRPr lang="ru-RU" sz="11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4,3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4,1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989979"/>
              </p:ext>
            </p:extLst>
          </p:nvPr>
        </p:nvGraphicFramePr>
        <p:xfrm>
          <a:off x="5143504" y="2714620"/>
          <a:ext cx="3786213" cy="3192794"/>
        </p:xfrm>
        <a:graphic>
          <a:graphicData uri="http://schemas.openxmlformats.org/drawingml/2006/table">
            <a:tbl>
              <a:tblPr firstRow="1" bandRow="1"/>
              <a:tblGrid>
                <a:gridCol w="24499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81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681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974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</a:t>
                      </a:r>
                      <a:r>
                        <a:rPr lang="ru-RU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результаты: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57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Снижение количества чрезвычайных ситуаций природного и техногенного характера, пожаров, а также происшествий на водных объектах,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1 %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 на 7 %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46935">
                <a:tc>
                  <a:txBody>
                    <a:bodyPr/>
                    <a:lstStyle/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Доля населенных пунктов Амурской области, оборудованных действующей системой оповещения населения о чрезвычайных ситуациях,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100 %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100 %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7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Снижение количества погибших на пожарах,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0,5 %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23,2 %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28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Снижение количества подростков, состоящих на учете в органах внутренних дел,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2,5 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14,5%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Содержимое 11" descr="PZMibwpM3w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142984"/>
            <a:ext cx="1809763" cy="1357322"/>
          </a:xfrm>
        </p:spPr>
      </p:pic>
    </p:spTree>
    <p:extLst>
      <p:ext uri="{BB962C8B-B14F-4D97-AF65-F5344CB8AC3E}">
        <p14:creationId xmlns:p14="http://schemas.microsoft.com/office/powerpoint/2010/main" val="308365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8429652" cy="500066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«Развитие и сохранение культуры и искусства  Амурской области на 2014-2025 годы»</a:t>
            </a:r>
            <a:endParaRPr lang="zh-CN" altLang="en-US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736" y="1142984"/>
            <a:ext cx="6215106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 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прав граждан на культурную деятельность и свободный доступ к ценностям культуры и искусства, а также сохранение национальной самобытности народов</a:t>
            </a:r>
            <a:endParaRPr lang="ru-RU" sz="1400" i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85720" y="2571744"/>
          <a:ext cx="4286280" cy="321471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83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по программе,  (</a:t>
                      </a:r>
                      <a:r>
                        <a:rPr lang="ru-RU" sz="1400" b="0" dirty="0" smtClean="0"/>
                        <a:t>млн.рублей)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983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Всего,</a:t>
                      </a:r>
                    </a:p>
                    <a:p>
                      <a:r>
                        <a:rPr lang="ru-RU" sz="1100" dirty="0" smtClean="0"/>
                        <a:t>в том числе: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331,9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309,2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12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Профессиональное искусство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111,1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105,4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942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Народное творчество и досуговая деятельность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32,2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23,8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495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Архивное дело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16,8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16,3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Историко-культурное наследие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36,</a:t>
                      </a:r>
                      <a:r>
                        <a:rPr lang="en-US" sz="1200" dirty="0" smtClean="0"/>
                        <a:t>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35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Библиотечное обслуживание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48,5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47,8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335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Мероприятия в сфере культуры и искусства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28,6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28,4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929190" y="2552095"/>
          <a:ext cx="4071966" cy="3234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58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1159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Основные</a:t>
                      </a:r>
                      <a:r>
                        <a:rPr lang="ru-RU" sz="1400" b="1" baseline="0" dirty="0" smtClean="0"/>
                        <a:t> результаты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438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Удельный вес населения Амурской области, посещающего театрально зрелищные, концертные мероприятия, в общей численности населения,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20,67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32,4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172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Доля населения Амурской области, охваченного музейным обслуживанием,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60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3001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Доля населения Амурской области, охваченного библиотечным обслуживанием,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4,2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7552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Объем архивных фондов, ед. хранения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720500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720500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52" name="Picture 4" descr="L:\J\403.Отдел_соц_сферы\ПРОЕКТ Бюджета НА 2015-2017 г\БЮДЖЕТ для НАРОДА\танец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19" y="928670"/>
            <a:ext cx="2228017" cy="1500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297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15352" cy="500066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«Развитие физической культуры и спорта на территории Амурской области на 2014-2025 годы»</a:t>
            </a:r>
            <a:endParaRPr lang="zh-CN" altLang="en-US" sz="1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546" y="1000108"/>
            <a:ext cx="6215106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 :</a:t>
            </a:r>
            <a:r>
              <a:rPr lang="ru-RU" sz="14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условий, обеспечивающих возможность гражданам систематически заниматься физической культурой и спортом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2285047"/>
          <a:ext cx="4286280" cy="428817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83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по программе,  (</a:t>
                      </a:r>
                      <a:r>
                        <a:rPr lang="ru-RU" sz="1400" b="0" dirty="0" smtClean="0"/>
                        <a:t>млн.рублей</a:t>
                      </a:r>
                      <a:r>
                        <a:rPr lang="ru-RU" sz="1200" b="0" dirty="0" smtClean="0"/>
                        <a:t>)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983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Всего,</a:t>
                      </a:r>
                    </a:p>
                    <a:p>
                      <a:r>
                        <a:rPr lang="ru-RU" sz="1050" dirty="0" smtClean="0"/>
                        <a:t>в том числе: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/>
                        <a:t>203,7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197,6</a:t>
                      </a:r>
                    </a:p>
                    <a:p>
                      <a:pPr algn="r"/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220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Обеспечение деятельности ГАУ "Областного центра развития спорта"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109,2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104,8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67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Совершенствование материально-технической базы для занятий физической культурой и спортом в муниципальных образованиях области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5,5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5,5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244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Проведение областных смотров конкурсов и всероссийских массовых спортивных соревнований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0,7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008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Осуществление единовременных выплат амурским спортсменам и их тренерам за высокие спортивные достижения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0,9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0,9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867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Адресная финансовая поддержка спортивных организаций, осуществляющих подготовку спортивного резерва для сборных команд Российской Федерации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7,5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7,5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929190" y="2285992"/>
          <a:ext cx="4000528" cy="420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2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2216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Основные</a:t>
                      </a:r>
                      <a:r>
                        <a:rPr lang="ru-RU" sz="1400" b="1" baseline="0" dirty="0" smtClean="0"/>
                        <a:t> результаты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06599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 Амурской области, систематически занимающегося физической культурой и спортом, в процентах</a:t>
                      </a:r>
                    </a:p>
                    <a:p>
                      <a:pPr algn="l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/>
                        <a:t>14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16,3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146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 Амурской области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 области, в процентах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2,5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2,5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6605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Обеспеченность населения Амурской области спортивными сооружениями на 100 тыс. населения, ед.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261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280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6605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победителей и призеров чемпионатов, кубков, первенств мира, Европы, России, чел.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25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50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Picture 3" descr="L:\J\403.Отдел_соц_сферы\ПРОЕКТ Бюджета НА 2015-2017 г\БЮДЖЕТ для НАРОДА\физ-ра логоти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857232"/>
            <a:ext cx="1857387" cy="1338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9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133600"/>
            <a:ext cx="8569325" cy="3311525"/>
          </a:xfrm>
        </p:spPr>
        <p:txBody>
          <a:bodyPr/>
          <a:lstStyle/>
          <a:p>
            <a:pPr eaLnBrk="1" hangingPunct="1"/>
            <a:r>
              <a:rPr lang="ru-RU" altLang="ru-RU" sz="3000" b="1" smtClean="0">
                <a:solidFill>
                  <a:srgbClr val="990000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6146" name="Диаграмма 17"/>
          <p:cNvGraphicFramePr>
            <a:graphicFrameLocks/>
          </p:cNvGraphicFramePr>
          <p:nvPr/>
        </p:nvGraphicFramePr>
        <p:xfrm>
          <a:off x="0" y="2428868"/>
          <a:ext cx="2714625" cy="3929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Диаграмма" r:id="rId4" imgW="2600241" imgH="3495625" progId="Excel.Sheet.8">
                  <p:embed/>
                </p:oleObj>
              </mc:Choice>
              <mc:Fallback>
                <p:oleObj name="Диаграмма" r:id="rId4" imgW="2600241" imgH="3495625" progId="Excel.Sheet.8">
                  <p:embed/>
                  <p:pic>
                    <p:nvPicPr>
                      <p:cNvPr id="0" name="Диаграмма 1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428868"/>
                        <a:ext cx="2714625" cy="39290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Заголовок 2"/>
          <p:cNvSpPr txBox="1">
            <a:spLocks/>
          </p:cNvSpPr>
          <p:nvPr/>
        </p:nvSpPr>
        <p:spPr bwMode="auto">
          <a:xfrm>
            <a:off x="1428728" y="142853"/>
            <a:ext cx="757242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Государственная программа «Обеспечение доступным и качественным жильем населения Амурской области на 2014 – 2025 годы»</a:t>
            </a:r>
            <a:endParaRPr lang="ru-RU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714612" y="1285860"/>
            <a:ext cx="3071834" cy="642942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Направление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6286500" y="1285860"/>
            <a:ext cx="2714656" cy="642951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Достигнутый результат</a:t>
            </a:r>
          </a:p>
        </p:txBody>
      </p:sp>
      <p:sp>
        <p:nvSpPr>
          <p:cNvPr id="9" name="Овал 8"/>
          <p:cNvSpPr/>
          <p:nvPr/>
        </p:nvSpPr>
        <p:spPr>
          <a:xfrm>
            <a:off x="2852726" y="4143381"/>
            <a:ext cx="2362212" cy="7858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/>
              <a:t>Обеспечение жильем молодых семей</a:t>
            </a:r>
            <a:endParaRPr lang="ru-RU" sz="1200" dirty="0"/>
          </a:p>
        </p:txBody>
      </p:sp>
      <p:sp>
        <p:nvSpPr>
          <p:cNvPr id="10" name="Овал 9"/>
          <p:cNvSpPr/>
          <p:nvPr/>
        </p:nvSpPr>
        <p:spPr>
          <a:xfrm>
            <a:off x="2857488" y="5000625"/>
            <a:ext cx="2286012" cy="78582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Обеспечение жильем сельских жителей</a:t>
            </a:r>
          </a:p>
        </p:txBody>
      </p:sp>
      <p:sp>
        <p:nvSpPr>
          <p:cNvPr id="11" name="Овал 10"/>
          <p:cNvSpPr/>
          <p:nvPr/>
        </p:nvSpPr>
        <p:spPr>
          <a:xfrm>
            <a:off x="2857488" y="5857875"/>
            <a:ext cx="2286013" cy="100012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Переселение граждан из аварийного жилищного фонда</a:t>
            </a: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5214938" y="2214563"/>
            <a:ext cx="1071562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1125,8 млн.руб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5286375" y="3214688"/>
            <a:ext cx="1071563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105,1 млн.руб.</a:t>
            </a:r>
          </a:p>
        </p:txBody>
      </p:sp>
      <p:sp>
        <p:nvSpPr>
          <p:cNvPr id="14" name="Стрелка вправо с вырезом 13"/>
          <p:cNvSpPr/>
          <p:nvPr/>
        </p:nvSpPr>
        <p:spPr>
          <a:xfrm>
            <a:off x="5286375" y="4214813"/>
            <a:ext cx="1071563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26,4 млн.руб.</a:t>
            </a:r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5286375" y="5072063"/>
            <a:ext cx="1071563" cy="642937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73,0 млн.руб.</a:t>
            </a: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5286380" y="6000750"/>
            <a:ext cx="1071558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1830,6 млн.руб.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57938" y="2143125"/>
            <a:ext cx="2786062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Построено объектов площадью 43,8 тыс.кв.м, что позволило переселить более 2 000 жителей г.Тында.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429375" y="3071813"/>
            <a:ext cx="2714625" cy="9286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Приобретено на первичном и вторичном рынке 121 жилое помещение площадью 7,0 тыс.кв. м., переселено 313 человек </a:t>
            </a:r>
            <a:endParaRPr lang="ru-RU" sz="105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29375" y="4071938"/>
            <a:ext cx="2714625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Оплачено 36 свидетельств на получение соц.выплат на приобретение (строительство) жилья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500813" y="5000625"/>
            <a:ext cx="2643187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Построено (приобретено) жилья общей площадью 6,0 тыс.кв.м., для 73 семей граждан, молодых семей и молодых специалистов</a:t>
            </a:r>
            <a:endParaRPr lang="ru-RU" sz="105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500826" y="5929313"/>
            <a:ext cx="2643174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Построено 47 многоквартирных домов в 13 муниципальных образованиях, общей жилой площадью  более 65,5 тыс. кв.м., переселено 3,6 тыс.человек</a:t>
            </a:r>
          </a:p>
        </p:txBody>
      </p:sp>
      <p:sp>
        <p:nvSpPr>
          <p:cNvPr id="22" name="Овал 21"/>
          <p:cNvSpPr/>
          <p:nvPr/>
        </p:nvSpPr>
        <p:spPr>
          <a:xfrm>
            <a:off x="2862262" y="2214568"/>
            <a:ext cx="2286000" cy="78581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Повышение устойчивости жилых домов 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2786037" y="3071815"/>
            <a:ext cx="2362229" cy="100013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Переселение граждан из ветхого жилищного фонда в зоне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БАМа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358246" cy="1071570"/>
          </a:xfrm>
        </p:spPr>
        <p:txBody>
          <a:bodyPr>
            <a:normAutofit/>
          </a:bodyPr>
          <a:lstStyle/>
          <a:p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областного бюджета  в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году на оплату труда отдельных категорий работников, определенных «майскими» Указами Президента РФ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9" descr="fa1bc5a9af21e7dd3f1ef06164de7c7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1800200" cy="135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2710428"/>
            <a:ext cx="1571636" cy="571504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8 869,0 млн. рублей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70" y="3573017"/>
            <a:ext cx="1594878" cy="137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25" descr="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56" y="1196752"/>
            <a:ext cx="1643063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27" descr="doctors(1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968" y="2608780"/>
            <a:ext cx="1643063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26" descr="b54843e3b92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007" y="4147912"/>
            <a:ext cx="1643063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28" descr="socialnyi-rabotnik-2070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031" y="5373216"/>
            <a:ext cx="16510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214942" y="1196752"/>
            <a:ext cx="2006534" cy="107156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Педагогические работники сферы образования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380312" y="1411062"/>
            <a:ext cx="1571636" cy="64294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6 348,1 млн. рублей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214942" y="2724664"/>
            <a:ext cx="2006534" cy="100013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Медицинские работники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380312" y="2850254"/>
            <a:ext cx="1571636" cy="714380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1 514,4 млн. рублей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14942" y="4260618"/>
            <a:ext cx="1996984" cy="928694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Работники учреждений культуры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412260" y="4314813"/>
            <a:ext cx="1571636" cy="714380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883,7 млн. рублей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214942" y="5503388"/>
            <a:ext cx="2000264" cy="785818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Социальные работники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358082" y="5572140"/>
            <a:ext cx="1571636" cy="64294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122,8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393390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43966" cy="511156"/>
          </a:xfrm>
        </p:spPr>
        <p:txBody>
          <a:bodyPr>
            <a:normAutofit fontScale="90000"/>
          </a:bodyPr>
          <a:lstStyle/>
          <a:p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Сведения о финансировании социально-значимых  объектов капитального строительства в 2019 году</a:t>
            </a:r>
            <a:endParaRPr lang="zh-CN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1" y="857232"/>
          <a:ext cx="8632065" cy="1581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64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64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35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573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48839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Бюджетные</a:t>
                      </a:r>
                      <a:r>
                        <a:rPr lang="ru-RU" sz="1150" baseline="0" dirty="0" smtClean="0"/>
                        <a:t> назначения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Предусмотрено (млн.руб.)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Фактическое финансирование (млн.руб.)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Отклонение (млн.руб.)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Причины отклонения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7034">
                <a:tc>
                  <a:txBody>
                    <a:bodyPr/>
                    <a:lstStyle/>
                    <a:p>
                      <a:r>
                        <a:rPr lang="ru-RU" sz="1150" dirty="0" smtClean="0"/>
                        <a:t>Федеральный</a:t>
                      </a:r>
                      <a:r>
                        <a:rPr lang="ru-RU" sz="1150" baseline="0" dirty="0" smtClean="0"/>
                        <a:t> бюджет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479,7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479,4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0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5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7034">
                <a:tc>
                  <a:txBody>
                    <a:bodyPr/>
                    <a:lstStyle/>
                    <a:p>
                      <a:r>
                        <a:rPr lang="ru-RU" sz="1150" dirty="0" smtClean="0"/>
                        <a:t>Областной бюджет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185,0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175,6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- 9,4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50" dirty="0" smtClean="0"/>
                        <a:t>Проведение </a:t>
                      </a:r>
                      <a:r>
                        <a:rPr lang="ru-RU" sz="1150" smtClean="0"/>
                        <a:t>кассовых выплат в </a:t>
                      </a:r>
                      <a:r>
                        <a:rPr lang="ru-RU" sz="1150" dirty="0" smtClean="0"/>
                        <a:t>пределах фактически выполненных объемов работ</a:t>
                      </a:r>
                      <a:endParaRPr lang="ru-RU" sz="115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14612" y="2428868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Завершенные объекты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basalina\Desktop\Мои документы\Мои рисунки\0924f81469e08572249d1bf071bb88a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714620"/>
            <a:ext cx="1571636" cy="35719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85984" y="271462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Строительство (реконструкция) 11 детских дошкольных учреждений в 7 муниципальных образованиях области, создание 937 дополнительных мест</a:t>
            </a:r>
          </a:p>
        </p:txBody>
      </p:sp>
      <p:pic>
        <p:nvPicPr>
          <p:cNvPr id="1027" name="Picture 3" descr="C:\Users\basalina\Desktop\Мои документы\Мои рисунки\25594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214686"/>
            <a:ext cx="1571636" cy="35719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285984" y="3214686"/>
            <a:ext cx="6572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Реконструкция здания школы под размещение ГБУЗ АО "</a:t>
            </a:r>
            <a:r>
              <a:rPr lang="ru-RU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Соловьевская</a:t>
            </a: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участковая больница", Тындинский район, с.Соловьевск</a:t>
            </a: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8" name="Picture 4" descr="C:\Users\basalina\Desktop\Мои документы\Мои рисунки\СЧ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643314"/>
            <a:ext cx="1571636" cy="35719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285984" y="3643314"/>
            <a:ext cx="65722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Памятник труженикам тыла к 70-летию со Дня Победы в Великой Отечественной Войне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  Сельский дом культуры в </a:t>
            </a:r>
            <a:r>
              <a:rPr lang="ru-RU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с.Усть-Нюкжа</a:t>
            </a: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Тындинский район</a:t>
            </a: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4" name="Picture 5" descr="C:\Users\basalina\Desktop\Мои документы\Мои рисунки\s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143380"/>
            <a:ext cx="1571636" cy="42862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071670" y="4500570"/>
            <a:ext cx="5429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                          Переходящие объекты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C:\Users\basalina\Desktop\Мои документы\Мои рисунки\1-DSCN0622_bi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4786322"/>
            <a:ext cx="1214446" cy="50006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857356" y="4786322"/>
            <a:ext cx="60007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</a:t>
            </a:r>
            <a:r>
              <a:rPr lang="ru-RU" sz="13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Берегоукрепление</a:t>
            </a:r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реконструкция набережной р.Амур г.Благовещенск</a:t>
            </a:r>
            <a:endParaRPr lang="ru-RU" sz="13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29520" y="4572008"/>
            <a:ext cx="1571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chemeClr val="bg1"/>
                </a:solidFill>
              </a:rPr>
              <a:t>Техническая готовность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86710" y="478632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 82,2%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basalina\Desktop\Мои документы\Мои рисунки\35656dab5494c8f048ebff4a024819c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5378238"/>
            <a:ext cx="1214446" cy="48986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57356" y="5286388"/>
            <a:ext cx="60007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Строительство спортивного корпуса с плавательным бассейном  25 </a:t>
            </a:r>
            <a:r>
              <a:rPr lang="ru-RU" sz="13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11 и детской ванной 10 </a:t>
            </a:r>
            <a:r>
              <a:rPr lang="ru-RU" sz="13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6 в кв. 367 города Свободный</a:t>
            </a:r>
            <a:endParaRPr lang="ru-RU" sz="13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15272" y="542926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      20%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25" name="Picture 2" descr="C:\Users\basalina\Desktop\Мои документы\Мои рисунки\102588953_large_5031314_8oH35LuLxW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596" y="6000768"/>
            <a:ext cx="1214446" cy="428628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1857356" y="5786454"/>
            <a:ext cx="650085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*Реконструкция здания для размещения специального учреждения для содержания иностранных граждан и лиц без гражданства, подлежащих административному выдворению за пределы РФ или депортации, с.Белогорье </a:t>
            </a:r>
            <a:endParaRPr lang="ru-RU" sz="13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15272" y="5929330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      48%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582594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Финансовое управление администрации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71612"/>
            <a:ext cx="8358246" cy="311468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Амурская область,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 Серышево, Ленина ул., 7, 675355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(41642) 213-34, 215-87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Факс: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(41642) 213-34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serfin.amur@mail.ru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Website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3"/>
              </a:rPr>
              <a:t>://admser.ru/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/>
              </a:rPr>
              <a:t>финансы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15436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за 2017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2714620"/>
            <a:ext cx="1428760" cy="857256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/>
              <a:t>861,3 </a:t>
            </a:r>
          </a:p>
          <a:p>
            <a:pPr algn="ctr"/>
            <a:r>
              <a:rPr lang="ru-RU" sz="1900" b="1" dirty="0" smtClean="0"/>
              <a:t>млн. руб.</a:t>
            </a:r>
            <a:endParaRPr lang="ru-RU" sz="19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2000240"/>
            <a:ext cx="1643074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86050" y="2786058"/>
            <a:ext cx="1357322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27,2 </a:t>
            </a:r>
          </a:p>
          <a:p>
            <a:pPr algn="ctr"/>
            <a:r>
              <a:rPr lang="ru-RU" b="1" dirty="0" smtClean="0"/>
              <a:t>млрд. руб.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14414" y="1428736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57752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2786058"/>
            <a:ext cx="1428760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/>
              <a:t>55,2 </a:t>
            </a:r>
          </a:p>
          <a:p>
            <a:pPr algn="ctr"/>
            <a:r>
              <a:rPr lang="ru-RU" sz="1900" b="1" dirty="0" smtClean="0"/>
              <a:t>млрд. руб.</a:t>
            </a:r>
            <a:endParaRPr lang="ru-RU" sz="19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86578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6858016" y="2786058"/>
            <a:ext cx="1428760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29,6 </a:t>
            </a:r>
          </a:p>
          <a:p>
            <a:pPr algn="ctr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млрд. руб.</a:t>
            </a: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57752" y="1428736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 rot="5400000">
            <a:off x="4071935" y="2786061"/>
            <a:ext cx="857254" cy="2714644"/>
          </a:xfrm>
          <a:prstGeom prst="curvedLeft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3306" y="3714752"/>
            <a:ext cx="2071702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19,4 млрд. руб. (МБТ*)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2910" y="4714884"/>
            <a:ext cx="3643338" cy="1214446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консолидированного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28662" y="5357826"/>
            <a:ext cx="3143272" cy="500066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53,8 млрд. руб.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857752" y="4714884"/>
            <a:ext cx="3643338" cy="1214446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консолидированного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286380" y="5429264"/>
            <a:ext cx="3000396" cy="42862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65,4 млрд. руб.</a:t>
            </a:r>
            <a:endParaRPr lang="ru-RU" sz="2000" b="1" dirty="0"/>
          </a:p>
        </p:txBody>
      </p:sp>
      <p:sp>
        <p:nvSpPr>
          <p:cNvPr id="21" name="Стрелка вниз 20"/>
          <p:cNvSpPr/>
          <p:nvPr/>
        </p:nvSpPr>
        <p:spPr>
          <a:xfrm>
            <a:off x="1857356" y="3714752"/>
            <a:ext cx="1214446" cy="928694"/>
          </a:xfrm>
          <a:prstGeom prst="down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6072198" y="3714752"/>
            <a:ext cx="1143008" cy="928694"/>
          </a:xfrm>
          <a:prstGeom prst="down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14282" y="6000768"/>
            <a:ext cx="8643998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межбюджетные трансферты местным бюджетам (МБТ)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Дефицит консолидированного бюджета составил 11,6 млрд.руб.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72547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Виды финансовой помощи    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7840" y="274638"/>
            <a:ext cx="7776864" cy="121014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</a:rPr>
              <a:t>В </a:t>
            </a:r>
            <a:r>
              <a:rPr lang="ru-RU" sz="2000" b="1" i="1" dirty="0">
                <a:solidFill>
                  <a:schemeClr val="tx1"/>
                </a:solidFill>
              </a:rPr>
              <a:t>2017 году из районного </a:t>
            </a:r>
            <a:r>
              <a:rPr lang="ru-RU" sz="2000" b="1" i="1" dirty="0" smtClean="0">
                <a:solidFill>
                  <a:schemeClr val="tx1"/>
                </a:solidFill>
              </a:rPr>
              <a:t>бюджета </a:t>
            </a:r>
            <a:r>
              <a:rPr lang="ru-RU" sz="2000" b="1" i="1" dirty="0">
                <a:solidFill>
                  <a:schemeClr val="tx1"/>
                </a:solidFill>
              </a:rPr>
              <a:t>бюджетам поселений </a:t>
            </a:r>
            <a:r>
              <a:rPr lang="ru-RU" sz="2000" b="1" i="1" dirty="0" smtClean="0">
                <a:solidFill>
                  <a:schemeClr val="tx1"/>
                </a:solidFill>
              </a:rPr>
              <a:t>была оказана финансовая помощь  на сумму </a:t>
            </a:r>
            <a:r>
              <a:rPr lang="ru-RU" sz="2000" b="1" i="1" u="sng" dirty="0" smtClean="0">
                <a:solidFill>
                  <a:schemeClr val="tx1"/>
                </a:solidFill>
              </a:rPr>
              <a:t>69,2 млн. рублей</a:t>
            </a:r>
            <a:endParaRPr lang="ru-RU" sz="2000" b="1" i="1" u="sng" dirty="0">
              <a:solidFill>
                <a:schemeClr val="tx1"/>
              </a:solidFill>
            </a:endParaRPr>
          </a:p>
        </p:txBody>
      </p:sp>
      <p:sp>
        <p:nvSpPr>
          <p:cNvPr id="15" name="Объект 14"/>
          <p:cNvSpPr>
            <a:spLocks noGrp="1"/>
          </p:cNvSpPr>
          <p:nvPr>
            <p:ph idx="1"/>
          </p:nvPr>
        </p:nvSpPr>
        <p:spPr>
          <a:xfrm>
            <a:off x="1475656" y="1628800"/>
            <a:ext cx="2746648" cy="2332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defRPr/>
            </a:pP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Дотации на выравнивание бюджетной обеспеченности бюджетов поселений </a:t>
            </a:r>
          </a:p>
          <a:p>
            <a:pPr algn="ctr">
              <a:defRPr/>
            </a:pPr>
            <a:r>
              <a:rPr lang="ru-RU" sz="1600" b="1" i="1" u="sng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35,0 млн. руб.</a:t>
            </a:r>
          </a:p>
        </p:txBody>
      </p:sp>
      <p:sp>
        <p:nvSpPr>
          <p:cNvPr id="17" name="Объект 14"/>
          <p:cNvSpPr txBox="1">
            <a:spLocks/>
          </p:cNvSpPr>
          <p:nvPr/>
        </p:nvSpPr>
        <p:spPr>
          <a:xfrm>
            <a:off x="4611797" y="1630076"/>
            <a:ext cx="2746648" cy="2332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Иные межбюджетные трансферты на покрытие первоочередных расходов бюджетов поселений </a:t>
            </a:r>
          </a:p>
          <a:p>
            <a:pPr algn="ctr">
              <a:defRPr/>
            </a:pPr>
            <a:r>
              <a:rPr lang="ru-RU" sz="1600" b="1" i="1" u="sng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34,2 млн.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Savina\Рабочий стол\Яна Савина\СИМВОЛИКА\ДФО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3636497" cy="4699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6000760" y="1643050"/>
          <a:ext cx="2857520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786182" y="1857364"/>
            <a:ext cx="21825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Сахалинская область</a:t>
            </a: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4429124" y="2285992"/>
            <a:ext cx="15533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Чукотский АО</a:t>
            </a: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3786182" y="2786058"/>
            <a:ext cx="21930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Магаданская область</a:t>
            </a: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3357554" y="3214686"/>
            <a:ext cx="26875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Республика САХА (Якутия)</a:t>
            </a: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3857620" y="3571876"/>
            <a:ext cx="21272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Камчатский край</a:t>
            </a: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4000496" y="4071942"/>
            <a:ext cx="19164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Хабаровский край</a:t>
            </a: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4000496" y="4572008"/>
            <a:ext cx="18788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 lang="ru-RU" sz="1600" b="1" i="0" u="none" strike="noStrike" kern="1200" baseline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defRPr>
            </a:pPr>
            <a:r>
              <a:rPr lang="ru-RU" altLang="zh-CN" sz="1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Амурская область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14744" y="4500570"/>
            <a:ext cx="3428998" cy="500063"/>
          </a:xfrm>
          <a:prstGeom prst="rect">
            <a:avLst/>
          </a:prstGeom>
          <a:noFill/>
          <a:ln w="19050" cmpd="sng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786182" y="5000636"/>
            <a:ext cx="20002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Приморский край</a:t>
            </a: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4143372" y="5429264"/>
            <a:ext cx="15243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Еврейская АО</a:t>
            </a:r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>
            <a:off x="214282" y="285728"/>
            <a:ext cx="83582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Амурская область по итогам 2014 года занимает </a:t>
            </a:r>
          </a:p>
          <a:p>
            <a:pPr algn="ctr">
              <a:spcBef>
                <a:spcPct val="0"/>
              </a:spcBef>
              <a:defRPr/>
            </a:pP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7 место по ДФО по доходам в расчете на 1 жителя</a:t>
            </a: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3786182" y="1357298"/>
            <a:ext cx="46434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Доходы в расчете на 1 жителя, (тыс.руб.) 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Градация субъектов Российской Федерации по уровню расходов на одного жителя за 2014 год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Содержимое 14"/>
          <p:cNvGraphicFramePr>
            <a:graphicFrameLocks noGrp="1"/>
          </p:cNvGraphicFramePr>
          <p:nvPr>
            <p:ph idx="1"/>
          </p:nvPr>
        </p:nvGraphicFramePr>
        <p:xfrm>
          <a:off x="142844" y="1357302"/>
          <a:ext cx="9001155" cy="478634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5716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145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858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001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4297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39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Расходы на 1 жителя за 2014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marL="8984" marR="8984" marT="898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Субъекты РФ, примеры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субъектов Российской Федерации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2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расходам на социальное обеспечение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 расходам на национальную экономику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 на жилищно-коммунальное </a:t>
                      </a: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хозяйство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на образование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на здравоохранение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9500">
                <a:tc rowSpan="5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1. от 113 до 20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Ненецкий АО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9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Сахалинская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Магаданская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9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Республика Саха (Якутия)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55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Чукотский автономный округ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1474">
                <a:tc rowSpan="4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2. от 20 до 10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г. Москва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Амурская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7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Хабаровский край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12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г. Санкт-Петербург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1474">
                <a:tc rowSpan="5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3. 10 до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0,8тыс.руб.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Ленинградская обл.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Ульяновская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Пензенская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Брянская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Тамбовская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3"/>
            <a:ext cx="8929718" cy="492922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Спасибо за  внимание!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17_Presentation11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117_Presentation11</Template>
  <TotalTime>8233</TotalTime>
  <Words>3757</Words>
  <Application>Microsoft Office PowerPoint</Application>
  <PresentationFormat>Экран (4:3)</PresentationFormat>
  <Paragraphs>658</Paragraphs>
  <Slides>33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117_Presentation11</vt:lpstr>
      <vt:lpstr>Диаграмма</vt:lpstr>
      <vt:lpstr>Презентация PowerPoint</vt:lpstr>
      <vt:lpstr>Уважаемые жители Серышевского района!</vt:lpstr>
      <vt:lpstr>Основные характеристики Серышевского района</vt:lpstr>
      <vt:lpstr>Основные понятия</vt:lpstr>
      <vt:lpstr>Структура бюджетной системы Российской Федерации </vt:lpstr>
      <vt:lpstr>Какие бюджеты формируются  на территории Серышевского района?</vt:lpstr>
      <vt:lpstr>Исполнение районного бюджета за 2019 год, млн. рублей</vt:lpstr>
      <vt:lpstr>Доходы районного бюджета в 2019 году</vt:lpstr>
      <vt:lpstr>Презентация PowerPoint</vt:lpstr>
      <vt:lpstr>ДИНАМИКА  ДОХОДОВ  РАЙОННОГО БЮДЖЕТА В 2019 ГОДУ</vt:lpstr>
      <vt:lpstr>Структура расходов районного бюджета по функциональной классификации, млн. руб.</vt:lpstr>
      <vt:lpstr>Анализ исполнения расходов по функциональной классификации за 2019 год, млн.рублей</vt:lpstr>
      <vt:lpstr>Расходы бюджета по муниципальным программам </vt:lpstr>
      <vt:lpstr>Муниципальная программа «Развитие образования  Серышевского района на 2014-2025 годы»</vt:lpstr>
      <vt:lpstr>Муниципальная программа «Повышение эффективности деятельности органов местного самоуправления Серышевского района на  2015-2025 годы»</vt:lpstr>
      <vt:lpstr>Межбюджетные трансферты муниципальным образованиям в 2019 году в рамках государственной программы «Повышение эффективности деятельности органов  на 2014-2025 годы»</vt:lpstr>
      <vt:lpstr>Презентация PowerPoint</vt:lpstr>
      <vt:lpstr>Государственная программа Амурской области «Модернизация жилищно-коммунального комплекса, энергосбережение и повышение энергетической эффективности в Амурской области на 2014 - 2020 годы» за 2018 год</vt:lpstr>
      <vt:lpstr>Государственная программа Амурской области «Экономическое развитие и инновационная экономика Амурской области на 2014 - 2020 годы» за 2018 год</vt:lpstr>
      <vt:lpstr>Презентация PowerPoint</vt:lpstr>
      <vt:lpstr>Презентация PowerPoint</vt:lpstr>
      <vt:lpstr>Государственная программа «Снижение рисков и смягчение последствий чрезвычайных ситуаций природного и техногенного характера, а также обеспечение безопасности населения области на 2014 - 2025 годы» »</vt:lpstr>
      <vt:lpstr>Государственная программа «Развитие и сохранение культуры и искусства  Амурской области на 2014-2025 годы»</vt:lpstr>
      <vt:lpstr>Государственная программа «Развитие физической культуры и спорта на территории Амурской области на 2014-2025 годы»</vt:lpstr>
      <vt:lpstr> </vt:lpstr>
      <vt:lpstr>Расходы областного бюджета  в 2019 году на оплату труда отдельных категорий работников, определенных «майскими» Указами Президента РФ</vt:lpstr>
      <vt:lpstr>Сведения о финансировании социально-значимых  объектов капитального строительства в 2019 году</vt:lpstr>
      <vt:lpstr>Контактная информация: Финансовое управление администрации Серышевского района</vt:lpstr>
      <vt:lpstr>Межбюджетные трансферты за 2017 год</vt:lpstr>
      <vt:lpstr>Виды финансовой помощи     </vt:lpstr>
      <vt:lpstr>Презентация PowerPoint</vt:lpstr>
      <vt:lpstr>Градация субъектов Российской Федерации по уровню расходов на одного жителя за 2014 год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IT</dc:subject>
  <dc:creator>Сокол Е.А.</dc:creator>
  <cp:keywords>free, PowerPoint template, download, PPT template, PowerPoint templates, slideshow template, POT, POTX, Power Point template, slide show template, festival, IT, IT PowerPoint template</cp:keywords>
  <dc:description>Made by Moyea Software. To find more free PowerPoint templates, please visit http://www.dvd-ppt-slideshow.com/powerpoint-knowledge/powerpoint-templates.html</dc:description>
  <cp:lastModifiedBy>СУФД</cp:lastModifiedBy>
  <cp:revision>582</cp:revision>
  <cp:lastPrinted>2015-04-22T08:37:37Z</cp:lastPrinted>
  <dcterms:created xsi:type="dcterms:W3CDTF">2015-04-22T03:26:09Z</dcterms:created>
  <dcterms:modified xsi:type="dcterms:W3CDTF">2020-04-03T02:34:50Z</dcterms:modified>
  <cp:category>PowerPoint template, IT</cp:category>
</cp:coreProperties>
</file>